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28" r:id="rId1"/>
  </p:sldMasterIdLst>
  <p:notesMasterIdLst>
    <p:notesMasterId r:id="rId20"/>
  </p:notesMasterIdLst>
  <p:handoutMasterIdLst>
    <p:handoutMasterId r:id="rId21"/>
  </p:handoutMasterIdLst>
  <p:sldIdLst>
    <p:sldId id="403" r:id="rId2"/>
    <p:sldId id="404" r:id="rId3"/>
    <p:sldId id="405" r:id="rId4"/>
    <p:sldId id="417" r:id="rId5"/>
    <p:sldId id="416" r:id="rId6"/>
    <p:sldId id="407" r:id="rId7"/>
    <p:sldId id="408" r:id="rId8"/>
    <p:sldId id="409" r:id="rId9"/>
    <p:sldId id="410" r:id="rId10"/>
    <p:sldId id="412" r:id="rId11"/>
    <p:sldId id="422" r:id="rId12"/>
    <p:sldId id="419" r:id="rId13"/>
    <p:sldId id="420" r:id="rId14"/>
    <p:sldId id="426" r:id="rId15"/>
    <p:sldId id="423" r:id="rId16"/>
    <p:sldId id="401" r:id="rId17"/>
    <p:sldId id="421" r:id="rId18"/>
    <p:sldId id="392" r:id="rId19"/>
  </p:sldIdLst>
  <p:sldSz cx="12192000" cy="6858000"/>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B6CE"/>
    <a:srgbClr val="66C5D8"/>
    <a:srgbClr val="FF0000"/>
    <a:srgbClr val="FF3300"/>
    <a:srgbClr val="FFCCCC"/>
    <a:srgbClr val="800000"/>
    <a:srgbClr val="EAEAEA"/>
    <a:srgbClr val="FF7C80"/>
    <a:srgbClr val="FF5050"/>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04" autoAdjust="0"/>
    <p:restoredTop sz="91006" autoAdjust="0"/>
  </p:normalViewPr>
  <p:slideViewPr>
    <p:cSldViewPr>
      <p:cViewPr varScale="1">
        <p:scale>
          <a:sx n="110" d="100"/>
          <a:sy n="110" d="100"/>
        </p:scale>
        <p:origin x="1282" y="8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2" d="100"/>
          <a:sy n="62" d="100"/>
        </p:scale>
        <p:origin x="326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de-AT"/>
          </a:p>
        </p:txBody>
      </p:sp>
      <p:sp>
        <p:nvSpPr>
          <p:cNvPr id="19459" name="Rectangle 3"/>
          <p:cNvSpPr>
            <a:spLocks noGrp="1" noChangeArrowheads="1"/>
          </p:cNvSpPr>
          <p:nvPr>
            <p:ph type="dt" sz="quarter" idx="1"/>
          </p:nvPr>
        </p:nvSpPr>
        <p:spPr bwMode="auto">
          <a:xfrm>
            <a:off x="3779150" y="0"/>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de-AT"/>
          </a:p>
        </p:txBody>
      </p:sp>
      <p:sp>
        <p:nvSpPr>
          <p:cNvPr id="19460" name="Rectangle 4"/>
          <p:cNvSpPr>
            <a:spLocks noGrp="1" noChangeArrowheads="1"/>
          </p:cNvSpPr>
          <p:nvPr>
            <p:ph type="ftr" sz="quarter" idx="2"/>
          </p:nvPr>
        </p:nvSpPr>
        <p:spPr bwMode="auto">
          <a:xfrm>
            <a:off x="0" y="9379030"/>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de-AT"/>
          </a:p>
        </p:txBody>
      </p:sp>
      <p:sp>
        <p:nvSpPr>
          <p:cNvPr id="19461" name="Rectangle 5"/>
          <p:cNvSpPr>
            <a:spLocks noGrp="1" noChangeArrowheads="1"/>
          </p:cNvSpPr>
          <p:nvPr>
            <p:ph type="sldNum" sz="quarter" idx="3"/>
          </p:nvPr>
        </p:nvSpPr>
        <p:spPr bwMode="auto">
          <a:xfrm>
            <a:off x="3779150" y="9379030"/>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F428D790-3B56-4D68-918A-C9A76EC2DB77}" type="slidenum">
              <a:rPr lang="de-AT"/>
              <a:pPr>
                <a:defRPr/>
              </a:pPr>
              <a:t>‹Nr.›</a:t>
            </a:fld>
            <a:endParaRPr lang="de-AT"/>
          </a:p>
        </p:txBody>
      </p:sp>
    </p:spTree>
    <p:extLst>
      <p:ext uri="{BB962C8B-B14F-4D97-AF65-F5344CB8AC3E}">
        <p14:creationId xmlns:p14="http://schemas.microsoft.com/office/powerpoint/2010/main" val="33208239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de-AT"/>
          </a:p>
        </p:txBody>
      </p:sp>
      <p:sp>
        <p:nvSpPr>
          <p:cNvPr id="14339" name="Rectangle 3"/>
          <p:cNvSpPr>
            <a:spLocks noGrp="1" noChangeArrowheads="1"/>
          </p:cNvSpPr>
          <p:nvPr>
            <p:ph type="dt" idx="1"/>
          </p:nvPr>
        </p:nvSpPr>
        <p:spPr bwMode="auto">
          <a:xfrm>
            <a:off x="3779150" y="0"/>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de-AT"/>
          </a:p>
        </p:txBody>
      </p:sp>
      <p:sp>
        <p:nvSpPr>
          <p:cNvPr id="28676" name="Rectangle 4"/>
          <p:cNvSpPr>
            <a:spLocks noGrp="1" noRot="1" noChangeAspect="1" noChangeArrowheads="1" noTextEdit="1"/>
          </p:cNvSpPr>
          <p:nvPr>
            <p:ph type="sldImg" idx="2"/>
          </p:nvPr>
        </p:nvSpPr>
        <p:spPr bwMode="auto">
          <a:xfrm>
            <a:off x="42863" y="739775"/>
            <a:ext cx="6583362" cy="37036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889212" y="4689515"/>
            <a:ext cx="4890665" cy="444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AT" noProof="0"/>
              <a:t>Klicken Sie, um die Formate des Vorlagentextes zu bearbeiten</a:t>
            </a:r>
          </a:p>
          <a:p>
            <a:pPr lvl="1"/>
            <a:r>
              <a:rPr lang="de-AT" noProof="0"/>
              <a:t>Zweite Ebene</a:t>
            </a:r>
          </a:p>
          <a:p>
            <a:pPr lvl="2"/>
            <a:r>
              <a:rPr lang="de-AT" noProof="0"/>
              <a:t>Dritte Ebene</a:t>
            </a:r>
          </a:p>
          <a:p>
            <a:pPr lvl="3"/>
            <a:r>
              <a:rPr lang="de-AT" noProof="0"/>
              <a:t>Vierte Ebene</a:t>
            </a:r>
          </a:p>
          <a:p>
            <a:pPr lvl="4"/>
            <a:r>
              <a:rPr lang="de-AT" noProof="0"/>
              <a:t>Fünfte Ebene</a:t>
            </a:r>
          </a:p>
        </p:txBody>
      </p:sp>
      <p:sp>
        <p:nvSpPr>
          <p:cNvPr id="14342" name="Rectangle 6"/>
          <p:cNvSpPr>
            <a:spLocks noGrp="1" noChangeArrowheads="1"/>
          </p:cNvSpPr>
          <p:nvPr>
            <p:ph type="ftr" sz="quarter" idx="4"/>
          </p:nvPr>
        </p:nvSpPr>
        <p:spPr bwMode="auto">
          <a:xfrm>
            <a:off x="0" y="9379030"/>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de-AT"/>
          </a:p>
        </p:txBody>
      </p:sp>
      <p:sp>
        <p:nvSpPr>
          <p:cNvPr id="14343" name="Rectangle 7"/>
          <p:cNvSpPr>
            <a:spLocks noGrp="1" noChangeArrowheads="1"/>
          </p:cNvSpPr>
          <p:nvPr>
            <p:ph type="sldNum" sz="quarter" idx="5"/>
          </p:nvPr>
        </p:nvSpPr>
        <p:spPr bwMode="auto">
          <a:xfrm>
            <a:off x="3779150" y="9379030"/>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DC566796-4DD8-4323-9882-DF8E05FCCE95}" type="slidenum">
              <a:rPr lang="de-AT"/>
              <a:pPr>
                <a:defRPr/>
              </a:pPr>
              <a:t>‹Nr.›</a:t>
            </a:fld>
            <a:endParaRPr lang="de-AT"/>
          </a:p>
        </p:txBody>
      </p:sp>
    </p:spTree>
    <p:extLst>
      <p:ext uri="{BB962C8B-B14F-4D97-AF65-F5344CB8AC3E}">
        <p14:creationId xmlns:p14="http://schemas.microsoft.com/office/powerpoint/2010/main" val="120514236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863" y="739775"/>
            <a:ext cx="6583362" cy="3703638"/>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pPr>
              <a:defRPr/>
            </a:pPr>
            <a:endParaRPr lang="de-AT"/>
          </a:p>
        </p:txBody>
      </p:sp>
      <p:sp>
        <p:nvSpPr>
          <p:cNvPr id="5" name="Foliennummernplatzhalter 4"/>
          <p:cNvSpPr>
            <a:spLocks noGrp="1"/>
          </p:cNvSpPr>
          <p:nvPr>
            <p:ph type="sldNum" sz="quarter" idx="11"/>
          </p:nvPr>
        </p:nvSpPr>
        <p:spPr/>
        <p:txBody>
          <a:bodyPr/>
          <a:lstStyle/>
          <a:p>
            <a:pPr>
              <a:defRPr/>
            </a:pPr>
            <a:fld id="{DC566796-4DD8-4323-9882-DF8E05FCCE95}" type="slidenum">
              <a:rPr lang="de-AT" smtClean="0"/>
              <a:pPr>
                <a:defRPr/>
              </a:pPr>
              <a:t>2</a:t>
            </a:fld>
            <a:endParaRPr lang="de-AT"/>
          </a:p>
        </p:txBody>
      </p:sp>
    </p:spTree>
    <p:extLst>
      <p:ext uri="{BB962C8B-B14F-4D97-AF65-F5344CB8AC3E}">
        <p14:creationId xmlns:p14="http://schemas.microsoft.com/office/powerpoint/2010/main" val="1875683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863" y="739775"/>
            <a:ext cx="6583362" cy="3703638"/>
          </a:xfrm>
        </p:spPr>
      </p:sp>
      <p:sp>
        <p:nvSpPr>
          <p:cNvPr id="3" name="Notizenplatzhalter 2"/>
          <p:cNvSpPr>
            <a:spLocks noGrp="1"/>
          </p:cNvSpPr>
          <p:nvPr>
            <p:ph type="body" idx="1"/>
          </p:nvPr>
        </p:nvSpPr>
        <p:spPr/>
        <p:txBody>
          <a:bodyPr/>
          <a:lstStyle/>
          <a:p>
            <a:endParaRPr lang="de-AT" dirty="0"/>
          </a:p>
        </p:txBody>
      </p:sp>
      <p:sp>
        <p:nvSpPr>
          <p:cNvPr id="4" name="Datumsplatzhalter 3"/>
          <p:cNvSpPr>
            <a:spLocks noGrp="1"/>
          </p:cNvSpPr>
          <p:nvPr>
            <p:ph type="dt" idx="10"/>
          </p:nvPr>
        </p:nvSpPr>
        <p:spPr/>
        <p:txBody>
          <a:bodyPr/>
          <a:lstStyle/>
          <a:p>
            <a:pPr>
              <a:defRPr/>
            </a:pPr>
            <a:endParaRPr lang="de-AT"/>
          </a:p>
        </p:txBody>
      </p:sp>
      <p:sp>
        <p:nvSpPr>
          <p:cNvPr id="5" name="Foliennummernplatzhalter 4"/>
          <p:cNvSpPr>
            <a:spLocks noGrp="1"/>
          </p:cNvSpPr>
          <p:nvPr>
            <p:ph type="sldNum" sz="quarter" idx="11"/>
          </p:nvPr>
        </p:nvSpPr>
        <p:spPr/>
        <p:txBody>
          <a:bodyPr/>
          <a:lstStyle/>
          <a:p>
            <a:pPr>
              <a:defRPr/>
            </a:pPr>
            <a:fld id="{DC566796-4DD8-4323-9882-DF8E05FCCE95}" type="slidenum">
              <a:rPr lang="de-AT" smtClean="0"/>
              <a:pPr>
                <a:defRPr/>
              </a:pPr>
              <a:t>17</a:t>
            </a:fld>
            <a:endParaRPr lang="de-AT"/>
          </a:p>
        </p:txBody>
      </p:sp>
    </p:spTree>
    <p:extLst>
      <p:ext uri="{BB962C8B-B14F-4D97-AF65-F5344CB8AC3E}">
        <p14:creationId xmlns:p14="http://schemas.microsoft.com/office/powerpoint/2010/main" val="161608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pPr>
              <a:defRPr/>
            </a:pPr>
            <a:endParaRPr lang="de-AT"/>
          </a:p>
        </p:txBody>
      </p:sp>
      <p:sp>
        <p:nvSpPr>
          <p:cNvPr id="5" name="Foliennummernplatzhalter 4"/>
          <p:cNvSpPr>
            <a:spLocks noGrp="1"/>
          </p:cNvSpPr>
          <p:nvPr>
            <p:ph type="sldNum" sz="quarter" idx="5"/>
          </p:nvPr>
        </p:nvSpPr>
        <p:spPr/>
        <p:txBody>
          <a:bodyPr/>
          <a:lstStyle/>
          <a:p>
            <a:pPr>
              <a:defRPr/>
            </a:pPr>
            <a:fld id="{DC566796-4DD8-4323-9882-DF8E05FCCE95}" type="slidenum">
              <a:rPr lang="de-AT" smtClean="0"/>
              <a:pPr>
                <a:defRPr/>
              </a:pPr>
              <a:t>7</a:t>
            </a:fld>
            <a:endParaRPr lang="de-AT"/>
          </a:p>
        </p:txBody>
      </p:sp>
    </p:spTree>
    <p:extLst>
      <p:ext uri="{BB962C8B-B14F-4D97-AF65-F5344CB8AC3E}">
        <p14:creationId xmlns:p14="http://schemas.microsoft.com/office/powerpoint/2010/main" val="2102864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863" y="739775"/>
            <a:ext cx="6583362" cy="3703638"/>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pPr>
              <a:defRPr/>
            </a:pPr>
            <a:endParaRPr lang="de-AT"/>
          </a:p>
        </p:txBody>
      </p:sp>
      <p:sp>
        <p:nvSpPr>
          <p:cNvPr id="5" name="Foliennummernplatzhalter 4"/>
          <p:cNvSpPr>
            <a:spLocks noGrp="1"/>
          </p:cNvSpPr>
          <p:nvPr>
            <p:ph type="sldNum" sz="quarter" idx="11"/>
          </p:nvPr>
        </p:nvSpPr>
        <p:spPr/>
        <p:txBody>
          <a:bodyPr/>
          <a:lstStyle/>
          <a:p>
            <a:pPr>
              <a:defRPr/>
            </a:pPr>
            <a:fld id="{DC566796-4DD8-4323-9882-DF8E05FCCE95}" type="slidenum">
              <a:rPr lang="de-AT" smtClean="0"/>
              <a:pPr>
                <a:defRPr/>
              </a:pPr>
              <a:t>9</a:t>
            </a:fld>
            <a:endParaRPr lang="de-AT"/>
          </a:p>
        </p:txBody>
      </p:sp>
    </p:spTree>
    <p:extLst>
      <p:ext uri="{BB962C8B-B14F-4D97-AF65-F5344CB8AC3E}">
        <p14:creationId xmlns:p14="http://schemas.microsoft.com/office/powerpoint/2010/main" val="2354751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863" y="739775"/>
            <a:ext cx="6583362" cy="3703638"/>
          </a:xfrm>
        </p:spPr>
      </p:sp>
      <p:sp>
        <p:nvSpPr>
          <p:cNvPr id="3" name="Notizenplatzhalter 2"/>
          <p:cNvSpPr>
            <a:spLocks noGrp="1"/>
          </p:cNvSpPr>
          <p:nvPr>
            <p:ph type="body" idx="1"/>
          </p:nvPr>
        </p:nvSpPr>
        <p:spPr/>
        <p:txBody>
          <a:bodyPr/>
          <a:lstStyle/>
          <a:p>
            <a:endParaRPr lang="de-AT" dirty="0"/>
          </a:p>
        </p:txBody>
      </p:sp>
      <p:sp>
        <p:nvSpPr>
          <p:cNvPr id="4" name="Datumsplatzhalter 3"/>
          <p:cNvSpPr>
            <a:spLocks noGrp="1"/>
          </p:cNvSpPr>
          <p:nvPr>
            <p:ph type="dt" idx="10"/>
          </p:nvPr>
        </p:nvSpPr>
        <p:spPr/>
        <p:txBody>
          <a:bodyPr/>
          <a:lstStyle/>
          <a:p>
            <a:pPr>
              <a:defRPr/>
            </a:pPr>
            <a:endParaRPr lang="de-AT"/>
          </a:p>
        </p:txBody>
      </p:sp>
      <p:sp>
        <p:nvSpPr>
          <p:cNvPr id="5" name="Foliennummernplatzhalter 4"/>
          <p:cNvSpPr>
            <a:spLocks noGrp="1"/>
          </p:cNvSpPr>
          <p:nvPr>
            <p:ph type="sldNum" sz="quarter" idx="11"/>
          </p:nvPr>
        </p:nvSpPr>
        <p:spPr/>
        <p:txBody>
          <a:bodyPr/>
          <a:lstStyle/>
          <a:p>
            <a:pPr>
              <a:defRPr/>
            </a:pPr>
            <a:fld id="{DC566796-4DD8-4323-9882-DF8E05FCCE95}" type="slidenum">
              <a:rPr lang="de-AT" smtClean="0"/>
              <a:pPr>
                <a:defRPr/>
              </a:pPr>
              <a:t>10</a:t>
            </a:fld>
            <a:endParaRPr lang="de-AT"/>
          </a:p>
        </p:txBody>
      </p:sp>
    </p:spTree>
    <p:extLst>
      <p:ext uri="{BB962C8B-B14F-4D97-AF65-F5344CB8AC3E}">
        <p14:creationId xmlns:p14="http://schemas.microsoft.com/office/powerpoint/2010/main" val="196028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863" y="739775"/>
            <a:ext cx="6583362" cy="3703638"/>
          </a:xfrm>
        </p:spPr>
      </p:sp>
      <p:sp>
        <p:nvSpPr>
          <p:cNvPr id="3" name="Notizenplatzhalter 2"/>
          <p:cNvSpPr>
            <a:spLocks noGrp="1"/>
          </p:cNvSpPr>
          <p:nvPr>
            <p:ph type="body" idx="1"/>
          </p:nvPr>
        </p:nvSpPr>
        <p:spPr/>
        <p:txBody>
          <a:bodyPr/>
          <a:lstStyle/>
          <a:p>
            <a:endParaRPr lang="de-AT" dirty="0"/>
          </a:p>
        </p:txBody>
      </p:sp>
      <p:sp>
        <p:nvSpPr>
          <p:cNvPr id="4" name="Datumsplatzhalter 3"/>
          <p:cNvSpPr>
            <a:spLocks noGrp="1"/>
          </p:cNvSpPr>
          <p:nvPr>
            <p:ph type="dt" idx="10"/>
          </p:nvPr>
        </p:nvSpPr>
        <p:spPr/>
        <p:txBody>
          <a:bodyPr/>
          <a:lstStyle/>
          <a:p>
            <a:pPr>
              <a:defRPr/>
            </a:pPr>
            <a:endParaRPr lang="de-AT"/>
          </a:p>
        </p:txBody>
      </p:sp>
      <p:sp>
        <p:nvSpPr>
          <p:cNvPr id="5" name="Foliennummernplatzhalter 4"/>
          <p:cNvSpPr>
            <a:spLocks noGrp="1"/>
          </p:cNvSpPr>
          <p:nvPr>
            <p:ph type="sldNum" sz="quarter" idx="11"/>
          </p:nvPr>
        </p:nvSpPr>
        <p:spPr/>
        <p:txBody>
          <a:bodyPr/>
          <a:lstStyle/>
          <a:p>
            <a:pPr>
              <a:defRPr/>
            </a:pPr>
            <a:fld id="{DC566796-4DD8-4323-9882-DF8E05FCCE95}" type="slidenum">
              <a:rPr lang="de-AT" smtClean="0"/>
              <a:pPr>
                <a:defRPr/>
              </a:pPr>
              <a:t>11</a:t>
            </a:fld>
            <a:endParaRPr lang="de-AT"/>
          </a:p>
        </p:txBody>
      </p:sp>
    </p:spTree>
    <p:extLst>
      <p:ext uri="{BB962C8B-B14F-4D97-AF65-F5344CB8AC3E}">
        <p14:creationId xmlns:p14="http://schemas.microsoft.com/office/powerpoint/2010/main" val="2295350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863" y="739775"/>
            <a:ext cx="6583362" cy="3703638"/>
          </a:xfrm>
        </p:spPr>
      </p:sp>
      <p:sp>
        <p:nvSpPr>
          <p:cNvPr id="3" name="Notizenplatzhalter 2"/>
          <p:cNvSpPr>
            <a:spLocks noGrp="1"/>
          </p:cNvSpPr>
          <p:nvPr>
            <p:ph type="body" idx="1"/>
          </p:nvPr>
        </p:nvSpPr>
        <p:spPr/>
        <p:txBody>
          <a:bodyPr/>
          <a:lstStyle/>
          <a:p>
            <a:endParaRPr lang="de-AT" dirty="0"/>
          </a:p>
        </p:txBody>
      </p:sp>
      <p:sp>
        <p:nvSpPr>
          <p:cNvPr id="4" name="Datumsplatzhalter 3"/>
          <p:cNvSpPr>
            <a:spLocks noGrp="1"/>
          </p:cNvSpPr>
          <p:nvPr>
            <p:ph type="dt" idx="10"/>
          </p:nvPr>
        </p:nvSpPr>
        <p:spPr/>
        <p:txBody>
          <a:bodyPr/>
          <a:lstStyle/>
          <a:p>
            <a:pPr>
              <a:defRPr/>
            </a:pPr>
            <a:endParaRPr lang="de-AT"/>
          </a:p>
        </p:txBody>
      </p:sp>
      <p:sp>
        <p:nvSpPr>
          <p:cNvPr id="5" name="Foliennummernplatzhalter 4"/>
          <p:cNvSpPr>
            <a:spLocks noGrp="1"/>
          </p:cNvSpPr>
          <p:nvPr>
            <p:ph type="sldNum" sz="quarter" idx="11"/>
          </p:nvPr>
        </p:nvSpPr>
        <p:spPr/>
        <p:txBody>
          <a:bodyPr/>
          <a:lstStyle/>
          <a:p>
            <a:pPr>
              <a:defRPr/>
            </a:pPr>
            <a:fld id="{DC566796-4DD8-4323-9882-DF8E05FCCE95}" type="slidenum">
              <a:rPr lang="de-AT" smtClean="0"/>
              <a:pPr>
                <a:defRPr/>
              </a:pPr>
              <a:t>12</a:t>
            </a:fld>
            <a:endParaRPr lang="de-AT"/>
          </a:p>
        </p:txBody>
      </p:sp>
    </p:spTree>
    <p:extLst>
      <p:ext uri="{BB962C8B-B14F-4D97-AF65-F5344CB8AC3E}">
        <p14:creationId xmlns:p14="http://schemas.microsoft.com/office/powerpoint/2010/main" val="2518886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863" y="739775"/>
            <a:ext cx="6583362" cy="3703638"/>
          </a:xfrm>
        </p:spPr>
      </p:sp>
      <p:sp>
        <p:nvSpPr>
          <p:cNvPr id="3" name="Notizenplatzhalter 2"/>
          <p:cNvSpPr>
            <a:spLocks noGrp="1"/>
          </p:cNvSpPr>
          <p:nvPr>
            <p:ph type="body" idx="1"/>
          </p:nvPr>
        </p:nvSpPr>
        <p:spPr/>
        <p:txBody>
          <a:bodyPr/>
          <a:lstStyle/>
          <a:p>
            <a:endParaRPr lang="de-AT" dirty="0"/>
          </a:p>
        </p:txBody>
      </p:sp>
      <p:sp>
        <p:nvSpPr>
          <p:cNvPr id="4" name="Datumsplatzhalter 3"/>
          <p:cNvSpPr>
            <a:spLocks noGrp="1"/>
          </p:cNvSpPr>
          <p:nvPr>
            <p:ph type="dt" idx="10"/>
          </p:nvPr>
        </p:nvSpPr>
        <p:spPr/>
        <p:txBody>
          <a:bodyPr/>
          <a:lstStyle/>
          <a:p>
            <a:pPr>
              <a:defRPr/>
            </a:pPr>
            <a:endParaRPr lang="de-AT"/>
          </a:p>
        </p:txBody>
      </p:sp>
      <p:sp>
        <p:nvSpPr>
          <p:cNvPr id="5" name="Foliennummernplatzhalter 4"/>
          <p:cNvSpPr>
            <a:spLocks noGrp="1"/>
          </p:cNvSpPr>
          <p:nvPr>
            <p:ph type="sldNum" sz="quarter" idx="11"/>
          </p:nvPr>
        </p:nvSpPr>
        <p:spPr/>
        <p:txBody>
          <a:bodyPr/>
          <a:lstStyle/>
          <a:p>
            <a:pPr>
              <a:defRPr/>
            </a:pPr>
            <a:fld id="{DC566796-4DD8-4323-9882-DF8E05FCCE95}" type="slidenum">
              <a:rPr lang="de-AT" smtClean="0"/>
              <a:pPr>
                <a:defRPr/>
              </a:pPr>
              <a:t>13</a:t>
            </a:fld>
            <a:endParaRPr lang="de-AT"/>
          </a:p>
        </p:txBody>
      </p:sp>
    </p:spTree>
    <p:extLst>
      <p:ext uri="{BB962C8B-B14F-4D97-AF65-F5344CB8AC3E}">
        <p14:creationId xmlns:p14="http://schemas.microsoft.com/office/powerpoint/2010/main" val="3195597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863" y="739775"/>
            <a:ext cx="6583362" cy="3703638"/>
          </a:xfrm>
        </p:spPr>
      </p:sp>
      <p:sp>
        <p:nvSpPr>
          <p:cNvPr id="3" name="Notizenplatzhalter 2"/>
          <p:cNvSpPr>
            <a:spLocks noGrp="1"/>
          </p:cNvSpPr>
          <p:nvPr>
            <p:ph type="body" idx="1"/>
          </p:nvPr>
        </p:nvSpPr>
        <p:spPr/>
        <p:txBody>
          <a:bodyPr/>
          <a:lstStyle/>
          <a:p>
            <a:endParaRPr lang="de-AT" dirty="0"/>
          </a:p>
        </p:txBody>
      </p:sp>
      <p:sp>
        <p:nvSpPr>
          <p:cNvPr id="4" name="Datumsplatzhalter 3"/>
          <p:cNvSpPr>
            <a:spLocks noGrp="1"/>
          </p:cNvSpPr>
          <p:nvPr>
            <p:ph type="dt" idx="10"/>
          </p:nvPr>
        </p:nvSpPr>
        <p:spPr/>
        <p:txBody>
          <a:bodyPr/>
          <a:lstStyle/>
          <a:p>
            <a:pPr>
              <a:defRPr/>
            </a:pPr>
            <a:endParaRPr lang="de-AT"/>
          </a:p>
        </p:txBody>
      </p:sp>
      <p:sp>
        <p:nvSpPr>
          <p:cNvPr id="5" name="Foliennummernplatzhalter 4"/>
          <p:cNvSpPr>
            <a:spLocks noGrp="1"/>
          </p:cNvSpPr>
          <p:nvPr>
            <p:ph type="sldNum" sz="quarter" idx="11"/>
          </p:nvPr>
        </p:nvSpPr>
        <p:spPr/>
        <p:txBody>
          <a:bodyPr/>
          <a:lstStyle/>
          <a:p>
            <a:pPr>
              <a:defRPr/>
            </a:pPr>
            <a:fld id="{DC566796-4DD8-4323-9882-DF8E05FCCE95}" type="slidenum">
              <a:rPr lang="de-AT" smtClean="0"/>
              <a:pPr>
                <a:defRPr/>
              </a:pPr>
              <a:t>14</a:t>
            </a:fld>
            <a:endParaRPr lang="de-AT"/>
          </a:p>
        </p:txBody>
      </p:sp>
    </p:spTree>
    <p:extLst>
      <p:ext uri="{BB962C8B-B14F-4D97-AF65-F5344CB8AC3E}">
        <p14:creationId xmlns:p14="http://schemas.microsoft.com/office/powerpoint/2010/main" val="3898417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863" y="739775"/>
            <a:ext cx="6583362" cy="3703638"/>
          </a:xfrm>
        </p:spPr>
      </p:sp>
      <p:sp>
        <p:nvSpPr>
          <p:cNvPr id="3" name="Notizenplatzhalter 2"/>
          <p:cNvSpPr>
            <a:spLocks noGrp="1"/>
          </p:cNvSpPr>
          <p:nvPr>
            <p:ph type="body" idx="1"/>
          </p:nvPr>
        </p:nvSpPr>
        <p:spPr/>
        <p:txBody>
          <a:bodyPr/>
          <a:lstStyle/>
          <a:p>
            <a:endParaRPr lang="de-AT" dirty="0"/>
          </a:p>
        </p:txBody>
      </p:sp>
      <p:sp>
        <p:nvSpPr>
          <p:cNvPr id="4" name="Datumsplatzhalter 3"/>
          <p:cNvSpPr>
            <a:spLocks noGrp="1"/>
          </p:cNvSpPr>
          <p:nvPr>
            <p:ph type="dt" idx="10"/>
          </p:nvPr>
        </p:nvSpPr>
        <p:spPr/>
        <p:txBody>
          <a:bodyPr/>
          <a:lstStyle/>
          <a:p>
            <a:pPr>
              <a:defRPr/>
            </a:pPr>
            <a:endParaRPr lang="de-AT"/>
          </a:p>
        </p:txBody>
      </p:sp>
      <p:sp>
        <p:nvSpPr>
          <p:cNvPr id="5" name="Foliennummernplatzhalter 4"/>
          <p:cNvSpPr>
            <a:spLocks noGrp="1"/>
          </p:cNvSpPr>
          <p:nvPr>
            <p:ph type="sldNum" sz="quarter" idx="11"/>
          </p:nvPr>
        </p:nvSpPr>
        <p:spPr/>
        <p:txBody>
          <a:bodyPr/>
          <a:lstStyle/>
          <a:p>
            <a:pPr>
              <a:defRPr/>
            </a:pPr>
            <a:fld id="{DC566796-4DD8-4323-9882-DF8E05FCCE95}" type="slidenum">
              <a:rPr lang="de-AT" smtClean="0"/>
              <a:pPr>
                <a:defRPr/>
              </a:pPr>
              <a:t>15</a:t>
            </a:fld>
            <a:endParaRPr lang="de-AT"/>
          </a:p>
        </p:txBody>
      </p:sp>
    </p:spTree>
    <p:extLst>
      <p:ext uri="{BB962C8B-B14F-4D97-AF65-F5344CB8AC3E}">
        <p14:creationId xmlns:p14="http://schemas.microsoft.com/office/powerpoint/2010/main" val="706746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3/27/2026</a:t>
            </a:fld>
            <a:endParaRPr lang="en-US"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79993A3A-89AE-4F94-A240-CF4CC0846FFB}" type="slidenum">
              <a:rPr lang="de-DE" smtClean="0"/>
              <a:t>‹Nr.›</a:t>
            </a:fld>
            <a:endParaRPr lang="de-DE" dirty="0"/>
          </a:p>
        </p:txBody>
      </p:sp>
    </p:spTree>
    <p:extLst>
      <p:ext uri="{BB962C8B-B14F-4D97-AF65-F5344CB8AC3E}">
        <p14:creationId xmlns:p14="http://schemas.microsoft.com/office/powerpoint/2010/main" val="2785092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3/27/2026</a:t>
            </a:fld>
            <a:endParaRPr lang="en-US"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3515999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3/27/2026</a:t>
            </a:fld>
            <a:endParaRPr lang="en-US"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1224391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527381" y="1851035"/>
            <a:ext cx="5156200" cy="381021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480043" y="1851035"/>
            <a:ext cx="5156200" cy="381021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de-DE" dirty="0"/>
          </a:p>
        </p:txBody>
      </p:sp>
      <p:sp>
        <p:nvSpPr>
          <p:cNvPr id="8" name="Titel 1"/>
          <p:cNvSpPr txBox="1">
            <a:spLocks/>
          </p:cNvSpPr>
          <p:nvPr userDrawn="1"/>
        </p:nvSpPr>
        <p:spPr>
          <a:xfrm>
            <a:off x="527382" y="1124746"/>
            <a:ext cx="11137237" cy="5760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de-DE" sz="3600" dirty="0"/>
              <a:t>Titelmasterformat durch Klicken</a:t>
            </a:r>
          </a:p>
        </p:txBody>
      </p:sp>
    </p:spTree>
    <p:extLst>
      <p:ext uri="{BB962C8B-B14F-4D97-AF65-F5344CB8AC3E}">
        <p14:creationId xmlns:p14="http://schemas.microsoft.com/office/powerpoint/2010/main" val="365245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Vergleich">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527382" y="1988842"/>
            <a:ext cx="5138661" cy="367240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Inhaltsplatzhalter 5"/>
          <p:cNvSpPr>
            <a:spLocks noGrp="1"/>
          </p:cNvSpPr>
          <p:nvPr>
            <p:ph sz="quarter" idx="4"/>
          </p:nvPr>
        </p:nvSpPr>
        <p:spPr>
          <a:xfrm>
            <a:off x="6480902" y="1988842"/>
            <a:ext cx="5183717" cy="367240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Fußzeilenplatzhalt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de-DE" dirty="0"/>
          </a:p>
        </p:txBody>
      </p:sp>
      <p:sp>
        <p:nvSpPr>
          <p:cNvPr id="9" name="Titel 1"/>
          <p:cNvSpPr>
            <a:spLocks noGrp="1"/>
          </p:cNvSpPr>
          <p:nvPr>
            <p:ph type="title"/>
          </p:nvPr>
        </p:nvSpPr>
        <p:spPr>
          <a:xfrm>
            <a:off x="527382" y="1162844"/>
            <a:ext cx="11137237" cy="681981"/>
          </a:xfrm>
        </p:spPr>
        <p:txBody>
          <a:bodyPr anchor="t">
            <a:noAutofit/>
          </a:bodyPr>
          <a:lstStyle>
            <a:lvl1pPr>
              <a:defRPr sz="3600" b="1">
                <a:latin typeface="Arial" panose="020B0604020202020204" pitchFamily="34" charset="0"/>
                <a:cs typeface="Arial" panose="020B0604020202020204" pitchFamily="34" charset="0"/>
              </a:defRPr>
            </a:lvl1pPr>
          </a:lstStyle>
          <a:p>
            <a:r>
              <a:rPr lang="de-DE" dirty="0"/>
              <a:t>Titelmasterformat durch Klicken</a:t>
            </a:r>
          </a:p>
        </p:txBody>
      </p:sp>
    </p:spTree>
    <p:extLst>
      <p:ext uri="{BB962C8B-B14F-4D97-AF65-F5344CB8AC3E}">
        <p14:creationId xmlns:p14="http://schemas.microsoft.com/office/powerpoint/2010/main" val="3610658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de-DE" dirty="0"/>
          </a:p>
        </p:txBody>
      </p:sp>
      <p:sp>
        <p:nvSpPr>
          <p:cNvPr id="5" name="Titel 1"/>
          <p:cNvSpPr txBox="1">
            <a:spLocks/>
          </p:cNvSpPr>
          <p:nvPr userDrawn="1"/>
        </p:nvSpPr>
        <p:spPr>
          <a:xfrm>
            <a:off x="527382" y="1162844"/>
            <a:ext cx="11137237" cy="6819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de-DE" sz="3600" dirty="0"/>
              <a:t>Titelmasterformat durch Klicken</a:t>
            </a:r>
          </a:p>
        </p:txBody>
      </p:sp>
    </p:spTree>
    <p:extLst>
      <p:ext uri="{BB962C8B-B14F-4D97-AF65-F5344CB8AC3E}">
        <p14:creationId xmlns:p14="http://schemas.microsoft.com/office/powerpoint/2010/main" val="2149006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lvl1pPr>
              <a:defRPr>
                <a:latin typeface="Arial" panose="020B0604020202020204" pitchFamily="34" charset="0"/>
                <a:cs typeface="Arial" panose="020B0604020202020204" pitchFamily="34" charset="0"/>
              </a:defRPr>
            </a:lvl1pPr>
          </a:lstStyle>
          <a:p>
            <a:pPr>
              <a:defRPr/>
            </a:pPr>
            <a:endParaRPr lang="de-AT" dirty="0"/>
          </a:p>
        </p:txBody>
      </p:sp>
      <p:sp>
        <p:nvSpPr>
          <p:cNvPr id="4" name="Titel 1"/>
          <p:cNvSpPr txBox="1">
            <a:spLocks/>
          </p:cNvSpPr>
          <p:nvPr userDrawn="1"/>
        </p:nvSpPr>
        <p:spPr>
          <a:xfrm>
            <a:off x="527382" y="1162844"/>
            <a:ext cx="11137237" cy="6819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de-DE" sz="3600" dirty="0"/>
              <a:t>Titelmasterformat durch Klicken</a:t>
            </a:r>
          </a:p>
        </p:txBody>
      </p:sp>
    </p:spTree>
    <p:extLst>
      <p:ext uri="{BB962C8B-B14F-4D97-AF65-F5344CB8AC3E}">
        <p14:creationId xmlns:p14="http://schemas.microsoft.com/office/powerpoint/2010/main" val="61745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3/27/2026</a:t>
            </a:fld>
            <a:endParaRPr lang="en-US"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684689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C764DE79-268F-4C1A-8933-263129D2AF90}" type="datetimeFigureOut">
              <a:rPr lang="en-US" dirty="0"/>
              <a:t>3/27/2026</a:t>
            </a:fld>
            <a:endParaRPr lang="en-US"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1890719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3/27/2026</a:t>
            </a:fld>
            <a:endParaRPr lang="en-US" dirty="0"/>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954701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3/27/2026</a:t>
            </a:fld>
            <a:endParaRPr lang="en-US" dirty="0"/>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4089234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3/27/2026</a:t>
            </a:fld>
            <a:endParaRPr lang="en-US" dirty="0"/>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501052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3/27/2026</a:t>
            </a:fld>
            <a:endParaRPr lang="en-US" dirty="0"/>
          </a:p>
        </p:txBody>
      </p:sp>
      <p:sp>
        <p:nvSpPr>
          <p:cNvPr id="3" name="Footer Placeholder 2"/>
          <p:cNvSpPr>
            <a:spLocks noGrp="1"/>
          </p:cNvSpPr>
          <p:nvPr>
            <p:ph type="ftr" sz="quarter" idx="11"/>
          </p:nvPr>
        </p:nvSpPr>
        <p:spPr/>
        <p:txBody>
          <a:bodyPr/>
          <a:lstStyle/>
          <a:p>
            <a:endParaRPr lang="de-DE" dirty="0"/>
          </a:p>
        </p:txBody>
      </p:sp>
      <p:sp>
        <p:nvSpPr>
          <p:cNvPr id="4" name="Slide Number Placeholder 3"/>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1332208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C764DE79-268F-4C1A-8933-263129D2AF90}" type="datetimeFigureOut">
              <a:rPr lang="en-US" dirty="0"/>
              <a:t>3/27/2026</a:t>
            </a:fld>
            <a:endParaRPr lang="en-US"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4084310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C764DE79-268F-4C1A-8933-263129D2AF90}" type="datetimeFigureOut">
              <a:rPr lang="en-US" dirty="0"/>
              <a:t>3/27/2026</a:t>
            </a:fld>
            <a:endParaRPr lang="en-US"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23444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3/27/2026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‹Nr.›</a:t>
            </a:fld>
            <a:endParaRPr lang="en-US" dirty="0"/>
          </a:p>
        </p:txBody>
      </p:sp>
      <p:pic>
        <p:nvPicPr>
          <p:cNvPr id="9" name="Grafik 8">
            <a:extLst>
              <a:ext uri="{FF2B5EF4-FFF2-40B4-BE49-F238E27FC236}">
                <a16:creationId xmlns:a16="http://schemas.microsoft.com/office/drawing/2014/main" id="{657DADF0-0504-4258-9743-8C4C8A685805}"/>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91344" y="6042364"/>
            <a:ext cx="1152128" cy="693791"/>
          </a:xfrm>
          <a:prstGeom prst="rect">
            <a:avLst/>
          </a:prstGeom>
        </p:spPr>
      </p:pic>
    </p:spTree>
    <p:extLst>
      <p:ext uri="{BB962C8B-B14F-4D97-AF65-F5344CB8AC3E}">
        <p14:creationId xmlns:p14="http://schemas.microsoft.com/office/powerpoint/2010/main" val="735876843"/>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 id="2147484220" r:id="rId12"/>
    <p:sldLayoutId id="2147484221" r:id="rId13"/>
    <p:sldLayoutId id="2147484222" r:id="rId14"/>
    <p:sldLayoutId id="214748421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8.jpeg"/><Relationship Id="rId5" Type="http://schemas.openxmlformats.org/officeDocument/2006/relationships/image" Target="../media/image13.jpeg"/><Relationship Id="rId10" Type="http://schemas.openxmlformats.org/officeDocument/2006/relationships/image" Target="../media/image17.jpeg"/><Relationship Id="rId4" Type="http://schemas.openxmlformats.org/officeDocument/2006/relationships/image" Target="../media/image12.png"/><Relationship Id="rId9"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s://spende.caritas-haussammlung.at/" TargetMode="External"/><Relationship Id="rId7"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caritas-wegweiser.a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87688" y="1844825"/>
            <a:ext cx="5760640" cy="2088232"/>
          </a:xfrm>
        </p:spPr>
        <p:txBody>
          <a:bodyPr>
            <a:normAutofit fontScale="90000"/>
          </a:bodyPr>
          <a:lstStyle/>
          <a:p>
            <a:pPr algn="ctr"/>
            <a:r>
              <a:rPr lang="de-AT" sz="8000" dirty="0">
                <a:latin typeface="Arial" panose="020B0604020202020204" pitchFamily="34" charset="0"/>
                <a:cs typeface="Arial" panose="020B0604020202020204" pitchFamily="34" charset="0"/>
              </a:rPr>
              <a:t>Pfarre</a:t>
            </a:r>
            <a:br>
              <a:rPr lang="de-AT" sz="8000" dirty="0">
                <a:latin typeface="Arial" panose="020B0604020202020204" pitchFamily="34" charset="0"/>
                <a:cs typeface="Arial" panose="020B0604020202020204" pitchFamily="34" charset="0"/>
              </a:rPr>
            </a:br>
            <a:r>
              <a:rPr lang="de-AT" sz="8000" dirty="0">
                <a:latin typeface="Arial" panose="020B0604020202020204" pitchFamily="34" charset="0"/>
                <a:cs typeface="Arial" panose="020B0604020202020204" pitchFamily="34" charset="0"/>
              </a:rPr>
              <a:t>xxx</a:t>
            </a:r>
            <a:endParaRPr lang="de-AT" sz="5400" dirty="0">
              <a:latin typeface="Arial" panose="020B0604020202020204" pitchFamily="34" charset="0"/>
              <a:cs typeface="Arial" panose="020B0604020202020204" pitchFamily="34" charset="0"/>
            </a:endParaRPr>
          </a:p>
        </p:txBody>
      </p:sp>
      <p:pic>
        <p:nvPicPr>
          <p:cNvPr id="4" name="Picture 3" descr="O:\SAMMLUNG\HS\2017\Druckmaterialien\Haushaltsfolder\HS_Haushaltsfolder_2016_Druck.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rot="20436114">
            <a:off x="6613804" y="4300065"/>
            <a:ext cx="3337112" cy="152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216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82247">
            <a:off x="9445650" y="1970756"/>
            <a:ext cx="1403514" cy="1990722"/>
          </a:xfrm>
          <a:prstGeom prst="rect">
            <a:avLst/>
          </a:prstGeom>
          <a:effectLst>
            <a:outerShdw blurRad="63500" sx="102000" sy="102000" algn="ctr" rotWithShape="0">
              <a:prstClr val="black">
                <a:alpha val="40000"/>
              </a:prstClr>
            </a:outerShdw>
          </a:effectLst>
        </p:spPr>
      </p:pic>
      <p:sp>
        <p:nvSpPr>
          <p:cNvPr id="2" name="Titel 1"/>
          <p:cNvSpPr>
            <a:spLocks noGrp="1"/>
          </p:cNvSpPr>
          <p:nvPr>
            <p:ph type="title"/>
          </p:nvPr>
        </p:nvSpPr>
        <p:spPr>
          <a:xfrm>
            <a:off x="1661958" y="68866"/>
            <a:ext cx="8171066" cy="1325563"/>
          </a:xfrm>
        </p:spPr>
        <p:txBody>
          <a:bodyPr/>
          <a:lstStyle/>
          <a:p>
            <a:r>
              <a:rPr lang="de-AT" dirty="0">
                <a:latin typeface="Arial" panose="020B0604020202020204" pitchFamily="34" charset="0"/>
                <a:cs typeface="Arial" panose="020B0604020202020204" pitchFamily="34" charset="0"/>
              </a:rPr>
              <a:t>Material zu Ihrer Unterstützung</a:t>
            </a:r>
            <a:endParaRPr lang="de-DE" dirty="0">
              <a:latin typeface="Arial" panose="020B0604020202020204" pitchFamily="34" charset="0"/>
              <a:cs typeface="Arial" panose="020B0604020202020204" pitchFamily="34" charset="0"/>
            </a:endParaRPr>
          </a:p>
        </p:txBody>
      </p:sp>
      <p:sp>
        <p:nvSpPr>
          <p:cNvPr id="12" name="Textfeld 11"/>
          <p:cNvSpPr txBox="1"/>
          <p:nvPr/>
        </p:nvSpPr>
        <p:spPr>
          <a:xfrm>
            <a:off x="1409147" y="3676314"/>
            <a:ext cx="2441983" cy="646331"/>
          </a:xfrm>
          <a:prstGeom prst="rect">
            <a:avLst/>
          </a:prstGeom>
          <a:noFill/>
        </p:spPr>
        <p:txBody>
          <a:bodyPr wrap="square" rtlCol="0">
            <a:spAutoFit/>
          </a:bodyPr>
          <a:lstStyle/>
          <a:p>
            <a:r>
              <a:rPr lang="de-AT" sz="1800" b="1" dirty="0">
                <a:latin typeface="Arial" panose="020B0604020202020204" pitchFamily="34" charset="0"/>
              </a:rPr>
              <a:t>Information für Sammler*innen</a:t>
            </a:r>
          </a:p>
        </p:txBody>
      </p:sp>
      <p:sp>
        <p:nvSpPr>
          <p:cNvPr id="13" name="Textfeld 12"/>
          <p:cNvSpPr txBox="1"/>
          <p:nvPr/>
        </p:nvSpPr>
        <p:spPr>
          <a:xfrm>
            <a:off x="4795634" y="3428371"/>
            <a:ext cx="2441983" cy="646331"/>
          </a:xfrm>
          <a:prstGeom prst="rect">
            <a:avLst/>
          </a:prstGeom>
          <a:noFill/>
        </p:spPr>
        <p:txBody>
          <a:bodyPr wrap="square" rtlCol="0">
            <a:spAutoFit/>
          </a:bodyPr>
          <a:lstStyle/>
          <a:p>
            <a:r>
              <a:rPr lang="de-AT" sz="1800" b="1" dirty="0">
                <a:latin typeface="Arial" panose="020B0604020202020204" pitchFamily="34" charset="0"/>
              </a:rPr>
              <a:t>Information für Spender*innen</a:t>
            </a:r>
          </a:p>
        </p:txBody>
      </p:sp>
      <p:sp>
        <p:nvSpPr>
          <p:cNvPr id="15" name="Textfeld 14"/>
          <p:cNvSpPr txBox="1"/>
          <p:nvPr/>
        </p:nvSpPr>
        <p:spPr>
          <a:xfrm>
            <a:off x="9049364" y="4610812"/>
            <a:ext cx="1935839" cy="369332"/>
          </a:xfrm>
          <a:prstGeom prst="rect">
            <a:avLst/>
          </a:prstGeom>
          <a:solidFill>
            <a:schemeClr val="bg1">
              <a:alpha val="59000"/>
            </a:schemeClr>
          </a:solidFill>
        </p:spPr>
        <p:txBody>
          <a:bodyPr wrap="square" rtlCol="0">
            <a:spAutoFit/>
          </a:bodyPr>
          <a:lstStyle/>
          <a:p>
            <a:r>
              <a:rPr lang="de-AT" sz="1800" b="1" dirty="0">
                <a:latin typeface="Arial" panose="020B0604020202020204" pitchFamily="34" charset="0"/>
              </a:rPr>
              <a:t>Segensbänder</a:t>
            </a:r>
          </a:p>
        </p:txBody>
      </p:sp>
      <p:sp>
        <p:nvSpPr>
          <p:cNvPr id="18" name="Textfeld 17"/>
          <p:cNvSpPr txBox="1"/>
          <p:nvPr/>
        </p:nvSpPr>
        <p:spPr>
          <a:xfrm>
            <a:off x="6216878" y="1617742"/>
            <a:ext cx="1728192" cy="369332"/>
          </a:xfrm>
          <a:prstGeom prst="rect">
            <a:avLst/>
          </a:prstGeom>
          <a:noFill/>
        </p:spPr>
        <p:txBody>
          <a:bodyPr wrap="square" rtlCol="0">
            <a:spAutoFit/>
          </a:bodyPr>
          <a:lstStyle/>
          <a:p>
            <a:r>
              <a:rPr lang="de-AT" sz="1800" b="1" dirty="0">
                <a:latin typeface="Arial" panose="020B0604020202020204" pitchFamily="34" charset="0"/>
              </a:rPr>
              <a:t>Sammellisten</a:t>
            </a:r>
          </a:p>
        </p:txBody>
      </p:sp>
      <p:sp>
        <p:nvSpPr>
          <p:cNvPr id="19" name="Textfeld 18"/>
          <p:cNvSpPr txBox="1"/>
          <p:nvPr/>
        </p:nvSpPr>
        <p:spPr>
          <a:xfrm>
            <a:off x="7887694" y="1217064"/>
            <a:ext cx="2780306" cy="646331"/>
          </a:xfrm>
          <a:prstGeom prst="rect">
            <a:avLst/>
          </a:prstGeom>
          <a:noFill/>
        </p:spPr>
        <p:txBody>
          <a:bodyPr wrap="square" rtlCol="0">
            <a:spAutoFit/>
          </a:bodyPr>
          <a:lstStyle/>
          <a:p>
            <a:r>
              <a:rPr lang="de-AT" sz="1800" b="1" dirty="0">
                <a:latin typeface="Arial" panose="020B0604020202020204" pitchFamily="34" charset="0"/>
              </a:rPr>
              <a:t>Formular Spendenabsetzbarkeit</a:t>
            </a:r>
          </a:p>
        </p:txBody>
      </p:sp>
      <p:sp>
        <p:nvSpPr>
          <p:cNvPr id="20" name="Textfeld 19"/>
          <p:cNvSpPr txBox="1"/>
          <p:nvPr/>
        </p:nvSpPr>
        <p:spPr>
          <a:xfrm>
            <a:off x="3290831" y="1391172"/>
            <a:ext cx="2441983" cy="369332"/>
          </a:xfrm>
          <a:prstGeom prst="rect">
            <a:avLst/>
          </a:prstGeom>
          <a:noFill/>
        </p:spPr>
        <p:txBody>
          <a:bodyPr wrap="square" rtlCol="0">
            <a:spAutoFit/>
          </a:bodyPr>
          <a:lstStyle/>
          <a:p>
            <a:r>
              <a:rPr lang="de-AT" sz="1800" b="1" dirty="0">
                <a:latin typeface="Arial" panose="020B0604020202020204" pitchFamily="34" charset="0"/>
              </a:rPr>
              <a:t>Geschenk</a:t>
            </a:r>
          </a:p>
        </p:txBody>
      </p:sp>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21149">
            <a:off x="1516119" y="4382481"/>
            <a:ext cx="2846642" cy="2103002"/>
          </a:xfrm>
          <a:prstGeom prst="rect">
            <a:avLst/>
          </a:prstGeom>
          <a:effectLst>
            <a:outerShdw blurRad="63500" sx="102000" sy="102000" algn="ctr" rotWithShape="0">
              <a:prstClr val="black">
                <a:alpha val="40000"/>
              </a:prstClr>
            </a:outerShdw>
          </a:effectLst>
        </p:spPr>
      </p:pic>
      <p:pic>
        <p:nvPicPr>
          <p:cNvPr id="24" name="Grafik 23">
            <a:extLst>
              <a:ext uri="{FF2B5EF4-FFF2-40B4-BE49-F238E27FC236}">
                <a16:creationId xmlns:a16="http://schemas.microsoft.com/office/drawing/2014/main" id="{E285D85D-6CAF-4D06-9DAD-5BB1879CB5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13872">
            <a:off x="1475064" y="1750041"/>
            <a:ext cx="1155873" cy="1651523"/>
          </a:xfrm>
          <a:prstGeom prst="rect">
            <a:avLst/>
          </a:prstGeom>
          <a:effectLst>
            <a:outerShdw blurRad="63500" sx="102000" sy="102000" algn="ctr" rotWithShape="0">
              <a:prstClr val="black">
                <a:alpha val="40000"/>
              </a:prstClr>
            </a:outerShdw>
          </a:effectLst>
        </p:spPr>
      </p:pic>
      <p:sp>
        <p:nvSpPr>
          <p:cNvPr id="27" name="Textfeld 26">
            <a:extLst>
              <a:ext uri="{FF2B5EF4-FFF2-40B4-BE49-F238E27FC236}">
                <a16:creationId xmlns:a16="http://schemas.microsoft.com/office/drawing/2014/main" id="{7A683A53-50B5-40CE-88EA-394A333F005A}"/>
              </a:ext>
            </a:extLst>
          </p:cNvPr>
          <p:cNvSpPr txBox="1"/>
          <p:nvPr/>
        </p:nvSpPr>
        <p:spPr>
          <a:xfrm>
            <a:off x="484905" y="1206506"/>
            <a:ext cx="2441983" cy="369332"/>
          </a:xfrm>
          <a:prstGeom prst="rect">
            <a:avLst/>
          </a:prstGeom>
          <a:noFill/>
        </p:spPr>
        <p:txBody>
          <a:bodyPr wrap="square" rtlCol="0">
            <a:spAutoFit/>
          </a:bodyPr>
          <a:lstStyle/>
          <a:p>
            <a:r>
              <a:rPr lang="de-AT" sz="1800" b="1" dirty="0">
                <a:latin typeface="Arial" panose="020B0604020202020204" pitchFamily="34" charset="0"/>
              </a:rPr>
              <a:t>Zahlscheinfolder</a:t>
            </a:r>
          </a:p>
        </p:txBody>
      </p:sp>
      <p:pic>
        <p:nvPicPr>
          <p:cNvPr id="11" name="Grafik 10" descr="Ein Bild, das Text, Menschliches Gesicht, Kleidung, Person enthält.&#10;&#10;KI-generierte Inhalte können fehlerhaft sein.">
            <a:extLst>
              <a:ext uri="{FF2B5EF4-FFF2-40B4-BE49-F238E27FC236}">
                <a16:creationId xmlns:a16="http://schemas.microsoft.com/office/drawing/2014/main" id="{ADB97B6F-5235-ABEC-0FE7-BE52C8E919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28271" y="1725934"/>
            <a:ext cx="1204209" cy="1702437"/>
          </a:xfrm>
          <a:prstGeom prst="rect">
            <a:avLst/>
          </a:prstGeom>
          <a:effectLst>
            <a:outerShdw blurRad="63500" sx="102000" sy="102000" algn="ctr" rotWithShape="0">
              <a:prstClr val="black">
                <a:alpha val="40000"/>
              </a:prstClr>
            </a:outerShdw>
          </a:effectLst>
        </p:spPr>
      </p:pic>
      <p:pic>
        <p:nvPicPr>
          <p:cNvPr id="22" name="Grafik 21" descr="Ein Bild, das Schleife, Grün, Bastelei, Im Haus enthält.&#10;&#10;KI-generierte Inhalte können fehlerhaft sein.">
            <a:extLst>
              <a:ext uri="{FF2B5EF4-FFF2-40B4-BE49-F238E27FC236}">
                <a16:creationId xmlns:a16="http://schemas.microsoft.com/office/drawing/2014/main" id="{B6B267A8-8DDB-E9DC-C0A9-2414155FDB0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24386" y="5042315"/>
            <a:ext cx="1935839" cy="1451879"/>
          </a:xfrm>
          <a:prstGeom prst="rect">
            <a:avLst/>
          </a:prstGeom>
          <a:effectLst>
            <a:outerShdw blurRad="63500" sx="102000" sy="102000" algn="ctr" rotWithShape="0">
              <a:prstClr val="black">
                <a:alpha val="40000"/>
              </a:prstClr>
            </a:outerShdw>
          </a:effectLst>
        </p:spPr>
      </p:pic>
      <p:pic>
        <p:nvPicPr>
          <p:cNvPr id="23" name="Grafik 22" descr="Ein Bild, das Text, Handschrift, Papier, Papierprodukt enthält.&#10;&#10;KI-generierte Inhalte können fehlerhaft sein.">
            <a:extLst>
              <a:ext uri="{FF2B5EF4-FFF2-40B4-BE49-F238E27FC236}">
                <a16:creationId xmlns:a16="http://schemas.microsoft.com/office/drawing/2014/main" id="{1E994695-AB81-8260-9AD2-C3BBA3D84853}"/>
              </a:ext>
            </a:extLst>
          </p:cNvPr>
          <p:cNvPicPr>
            <a:picLocks noChangeAspect="1"/>
          </p:cNvPicPr>
          <p:nvPr/>
        </p:nvPicPr>
        <p:blipFill>
          <a:blip r:embed="rId8" cstate="print">
            <a:extLst>
              <a:ext uri="{BEBA8EAE-BF5A-486C-A8C5-ECC9F3942E4B}">
                <a14:imgProps xmlns:a14="http://schemas.microsoft.com/office/drawing/2010/main">
                  <a14:imgLayer r:embed="rId9">
                    <a14:imgEffect>
                      <a14:sharpenSoften amount="5000"/>
                    </a14:imgEffect>
                    <a14:imgEffect>
                      <a14:brightnessContrast bright="15000"/>
                    </a14:imgEffect>
                  </a14:imgLayer>
                </a14:imgProps>
              </a:ext>
              <a:ext uri="{28A0092B-C50C-407E-A947-70E740481C1C}">
                <a14:useLocalDpi xmlns:a14="http://schemas.microsoft.com/office/drawing/2010/main" val="0"/>
              </a:ext>
            </a:extLst>
          </a:blip>
          <a:srcRect/>
          <a:stretch/>
        </p:blipFill>
        <p:spPr>
          <a:xfrm rot="282010">
            <a:off x="6973035" y="2081337"/>
            <a:ext cx="1324743" cy="1911159"/>
          </a:xfrm>
          <a:prstGeom prst="rect">
            <a:avLst/>
          </a:prstGeom>
          <a:effectLst>
            <a:outerShdw blurRad="63500" sx="102000" sy="102000" algn="ctr" rotWithShape="0">
              <a:prstClr val="black">
                <a:alpha val="40000"/>
              </a:prstClr>
            </a:outerShdw>
          </a:effectLst>
        </p:spPr>
      </p:pic>
      <p:pic>
        <p:nvPicPr>
          <p:cNvPr id="4" name="Grafik 3" descr="Ein Bild, das Essen, Behälter für Lebensmittellagerung, konservierte Lebensmittel, Einmachglas enthält.&#10;&#10;KI-generierte Inhalte können fehlerhaft sein.">
            <a:extLst>
              <a:ext uri="{FF2B5EF4-FFF2-40B4-BE49-F238E27FC236}">
                <a16:creationId xmlns:a16="http://schemas.microsoft.com/office/drawing/2014/main" id="{73FCB0C6-E669-1FFC-24E8-095D919581F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72456">
            <a:off x="4216844" y="1844948"/>
            <a:ext cx="1277449" cy="1277449"/>
          </a:xfrm>
          <a:prstGeom prst="rect">
            <a:avLst/>
          </a:prstGeom>
          <a:effectLst>
            <a:outerShdw blurRad="63500" sx="102000" sy="102000" algn="ctr" rotWithShape="0">
              <a:prstClr val="black">
                <a:alpha val="40000"/>
              </a:prstClr>
            </a:outerShdw>
          </a:effectLst>
        </p:spPr>
      </p:pic>
      <p:pic>
        <p:nvPicPr>
          <p:cNvPr id="7" name="Grafik 6" descr="Ein Bild, das Text, Menschliches Gesicht, Screenshot, Lächeln enthält.&#10;&#10;KI-generierte Inhalte können fehlerhaft sein.">
            <a:extLst>
              <a:ext uri="{FF2B5EF4-FFF2-40B4-BE49-F238E27FC236}">
                <a16:creationId xmlns:a16="http://schemas.microsoft.com/office/drawing/2014/main" id="{012D0085-04A4-26DE-4319-0B480C2B257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51163">
            <a:off x="4827863" y="4339988"/>
            <a:ext cx="3845547" cy="182880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522560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75520" y="174796"/>
            <a:ext cx="8171066" cy="1325563"/>
          </a:xfrm>
        </p:spPr>
        <p:txBody>
          <a:bodyPr/>
          <a:lstStyle/>
          <a:p>
            <a:r>
              <a:rPr lang="de-AT" dirty="0">
                <a:latin typeface="Arial" panose="020B0604020202020204" pitchFamily="34" charset="0"/>
                <a:cs typeface="Arial" panose="020B0604020202020204" pitchFamily="34" charset="0"/>
              </a:rPr>
              <a:t>Wiederverwendbare Mappe</a:t>
            </a:r>
            <a:endParaRPr lang="de-DE" dirty="0">
              <a:latin typeface="Arial" panose="020B0604020202020204" pitchFamily="34" charset="0"/>
              <a:cs typeface="Arial" panose="020B0604020202020204" pitchFamily="34" charset="0"/>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8328" y="220705"/>
            <a:ext cx="1083619" cy="1233743"/>
          </a:xfrm>
          <a:prstGeom prst="rect">
            <a:avLst/>
          </a:prstGeom>
        </p:spPr>
      </p:pic>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87006">
            <a:off x="3195035" y="1635347"/>
            <a:ext cx="7312756" cy="54015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632925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
          <p:cNvSpPr>
            <a:spLocks noGrp="1"/>
          </p:cNvSpPr>
          <p:nvPr>
            <p:ph type="title"/>
          </p:nvPr>
        </p:nvSpPr>
        <p:spPr>
          <a:xfrm>
            <a:off x="2063552" y="551054"/>
            <a:ext cx="7886700" cy="1042021"/>
          </a:xfrm>
        </p:spPr>
        <p:txBody>
          <a:bodyPr>
            <a:noAutofit/>
          </a:bodyPr>
          <a:lstStyle/>
          <a:p>
            <a:r>
              <a:rPr lang="de-AT" dirty="0">
                <a:latin typeface="Arial" panose="020B0604020202020204" pitchFamily="34" charset="0"/>
                <a:cs typeface="Arial" panose="020B0604020202020204" pitchFamily="34" charset="0"/>
              </a:rPr>
              <a:t>Haussammlungshotline</a:t>
            </a:r>
            <a:endParaRPr lang="de-AT" sz="2000" dirty="0">
              <a:latin typeface="Arial" panose="020B0604020202020204" pitchFamily="34" charset="0"/>
              <a:cs typeface="Arial" panose="020B0604020202020204" pitchFamily="34" charset="0"/>
            </a:endParaRPr>
          </a:p>
        </p:txBody>
      </p:sp>
      <p:sp>
        <p:nvSpPr>
          <p:cNvPr id="15" name="Textfeld 14"/>
          <p:cNvSpPr txBox="1"/>
          <p:nvPr/>
        </p:nvSpPr>
        <p:spPr>
          <a:xfrm>
            <a:off x="2063552" y="2241026"/>
            <a:ext cx="6823670" cy="1200329"/>
          </a:xfrm>
          <a:prstGeom prst="rect">
            <a:avLst/>
          </a:prstGeom>
          <a:noFill/>
        </p:spPr>
        <p:txBody>
          <a:bodyPr wrap="square" rtlCol="0">
            <a:spAutoFit/>
          </a:bodyPr>
          <a:lstStyle/>
          <a:p>
            <a:r>
              <a:rPr lang="de-DE" b="1" dirty="0">
                <a:latin typeface="Arial" panose="020B0604020202020204" pitchFamily="34" charset="0"/>
                <a:cs typeface="Arial" panose="020B0604020202020204" pitchFamily="34" charset="0"/>
              </a:rPr>
              <a:t>Für Haussammler*innen und Spender*innen</a:t>
            </a:r>
          </a:p>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Wenn Sie Fragen haben zur Spendenverwendung, zu unseren Projekten, zur Caritas allgemein oder zur Haussammlung:</a:t>
            </a:r>
          </a:p>
        </p:txBody>
      </p:sp>
      <p:sp>
        <p:nvSpPr>
          <p:cNvPr id="16" name="Textfeld 15"/>
          <p:cNvSpPr txBox="1"/>
          <p:nvPr/>
        </p:nvSpPr>
        <p:spPr>
          <a:xfrm>
            <a:off x="2927648" y="3901119"/>
            <a:ext cx="4464496" cy="584775"/>
          </a:xfrm>
          <a:prstGeom prst="rect">
            <a:avLst/>
          </a:prstGeom>
          <a:noFill/>
        </p:spPr>
        <p:txBody>
          <a:bodyPr wrap="square" rtlCol="0">
            <a:spAutoFit/>
          </a:bodyPr>
          <a:lstStyle/>
          <a:p>
            <a:r>
              <a:rPr lang="de-DE" sz="4800" b="1" baseline="30000" dirty="0">
                <a:solidFill>
                  <a:srgbClr val="EE0000"/>
                </a:solidFill>
                <a:latin typeface="Arial" panose="020B0604020202020204" pitchFamily="34" charset="0"/>
              </a:rPr>
              <a:t>0676 838 44 77 44</a:t>
            </a:r>
          </a:p>
        </p:txBody>
      </p:sp>
      <p:pic>
        <p:nvPicPr>
          <p:cNvPr id="17" name="Grafik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545" y="3541079"/>
            <a:ext cx="906785" cy="1278239"/>
          </a:xfrm>
          <a:prstGeom prst="rect">
            <a:avLst/>
          </a:prstGeom>
        </p:spPr>
      </p:pic>
      <p:sp>
        <p:nvSpPr>
          <p:cNvPr id="18" name="Textfeld 17"/>
          <p:cNvSpPr txBox="1"/>
          <p:nvPr/>
        </p:nvSpPr>
        <p:spPr>
          <a:xfrm>
            <a:off x="2927648" y="4221088"/>
            <a:ext cx="4464496" cy="400110"/>
          </a:xfrm>
          <a:prstGeom prst="rect">
            <a:avLst/>
          </a:prstGeom>
          <a:noFill/>
        </p:spPr>
        <p:txBody>
          <a:bodyPr wrap="square" rtlCol="0">
            <a:spAutoFit/>
          </a:bodyPr>
          <a:lstStyle/>
          <a:p>
            <a:r>
              <a:rPr lang="de-DE" sz="2000" dirty="0">
                <a:solidFill>
                  <a:srgbClr val="EE0000"/>
                </a:solidFill>
                <a:latin typeface="Arial" panose="020B0604020202020204" pitchFamily="34" charset="0"/>
              </a:rPr>
              <a:t>Mo. bis Fr. von 8:00 bis 18:00 Uhr</a:t>
            </a:r>
            <a:endParaRPr lang="de-DE" sz="2000" baseline="30000" dirty="0">
              <a:solidFill>
                <a:srgbClr val="EE0000"/>
              </a:solidFill>
              <a:latin typeface="Arial" panose="020B0604020202020204" pitchFamily="34" charset="0"/>
            </a:endParaRPr>
          </a:p>
        </p:txBody>
      </p:sp>
    </p:spTree>
    <p:extLst>
      <p:ext uri="{BB962C8B-B14F-4D97-AF65-F5344CB8AC3E}">
        <p14:creationId xmlns:p14="http://schemas.microsoft.com/office/powerpoint/2010/main" val="163847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1991544" y="404665"/>
            <a:ext cx="9361040" cy="1042021"/>
          </a:xfrm>
        </p:spPr>
        <p:txBody>
          <a:bodyPr>
            <a:noAutofit/>
          </a:bodyPr>
          <a:lstStyle/>
          <a:p>
            <a:r>
              <a:rPr lang="de-AT" dirty="0">
                <a:latin typeface="Arial" panose="020B0604020202020204" pitchFamily="34" charset="0"/>
                <a:cs typeface="Arial" panose="020B0604020202020204" pitchFamily="34" charset="0"/>
              </a:rPr>
              <a:t>Spendenabsetzbarkeit </a:t>
            </a:r>
            <a:br>
              <a:rPr lang="de-AT" dirty="0">
                <a:latin typeface="Arial" panose="020B0604020202020204" pitchFamily="34" charset="0"/>
                <a:cs typeface="Arial" panose="020B0604020202020204" pitchFamily="34" charset="0"/>
              </a:rPr>
            </a:br>
            <a:r>
              <a:rPr lang="de-AT" dirty="0">
                <a:latin typeface="Arial" panose="020B0604020202020204" pitchFamily="34" charset="0"/>
                <a:cs typeface="Arial" panose="020B0604020202020204" pitchFamily="34" charset="0"/>
              </a:rPr>
              <a:t>Listen sind datenschutzkonform</a:t>
            </a:r>
            <a:endParaRPr lang="de-AT" sz="2000" dirty="0">
              <a:latin typeface="Arial" panose="020B0604020202020204" pitchFamily="34" charset="0"/>
              <a:cs typeface="Arial" panose="020B0604020202020204" pitchFamily="34" charset="0"/>
            </a:endParaRPr>
          </a:p>
        </p:txBody>
      </p:sp>
      <p:sp>
        <p:nvSpPr>
          <p:cNvPr id="7" name="Textfeld 6"/>
          <p:cNvSpPr txBox="1"/>
          <p:nvPr/>
        </p:nvSpPr>
        <p:spPr>
          <a:xfrm>
            <a:off x="1991544" y="1579843"/>
            <a:ext cx="7886700" cy="707886"/>
          </a:xfrm>
          <a:prstGeom prst="rect">
            <a:avLst/>
          </a:prstGeom>
          <a:noFill/>
        </p:spPr>
        <p:txBody>
          <a:bodyPr wrap="square" rtlCol="0">
            <a:spAutoFit/>
          </a:bodyPr>
          <a:lstStyle/>
          <a:p>
            <a:r>
              <a:rPr lang="de-DE" sz="2000" dirty="0">
                <a:latin typeface="Arial" panose="020B0604020202020204" pitchFamily="34" charset="0"/>
                <a:cs typeface="Arial" panose="020B0604020202020204" pitchFamily="34" charset="0"/>
              </a:rPr>
              <a:t>Zum Absetzen der Spende muss </a:t>
            </a:r>
            <a:r>
              <a:rPr lang="de-DE" sz="2000" b="1" dirty="0">
                <a:latin typeface="Arial" panose="020B0604020202020204" pitchFamily="34" charset="0"/>
                <a:cs typeface="Arial" panose="020B0604020202020204" pitchFamily="34" charset="0"/>
              </a:rPr>
              <a:t>JEDE*R</a:t>
            </a:r>
            <a:r>
              <a:rPr lang="de-DE" sz="2000" dirty="0">
                <a:latin typeface="Arial" panose="020B0604020202020204" pitchFamily="34" charset="0"/>
                <a:cs typeface="Arial" panose="020B0604020202020204" pitchFamily="34" charset="0"/>
              </a:rPr>
              <a:t> das zusätzliche Formular ausfüllen – auch Unternehmen</a:t>
            </a:r>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0136" y="2114089"/>
            <a:ext cx="3073971" cy="4366655"/>
          </a:xfrm>
          <a:prstGeom prst="rect">
            <a:avLst/>
          </a:prstGeom>
          <a:effectLst>
            <a:outerShdw blurRad="63500" sx="102000" sy="102000" algn="ctr" rotWithShape="0">
              <a:prstClr val="black">
                <a:alpha val="40000"/>
              </a:prstClr>
            </a:outerShdw>
          </a:effectLst>
        </p:spPr>
      </p:pic>
      <p:grpSp>
        <p:nvGrpSpPr>
          <p:cNvPr id="10" name="Gruppieren 9">
            <a:extLst>
              <a:ext uri="{FF2B5EF4-FFF2-40B4-BE49-F238E27FC236}">
                <a16:creationId xmlns:a16="http://schemas.microsoft.com/office/drawing/2014/main" id="{BD1EDECB-B116-86E1-B860-C8EF242A7AC0}"/>
              </a:ext>
            </a:extLst>
          </p:cNvPr>
          <p:cNvGrpSpPr/>
          <p:nvPr/>
        </p:nvGrpSpPr>
        <p:grpSpPr>
          <a:xfrm>
            <a:off x="2008312" y="2516806"/>
            <a:ext cx="5208266" cy="3936529"/>
            <a:chOff x="1896218" y="2469181"/>
            <a:chExt cx="5208266" cy="3936529"/>
          </a:xfrm>
        </p:grpSpPr>
        <p:pic>
          <p:nvPicPr>
            <p:cNvPr id="4" name="Grafik 3" descr="Ein Bild, das Text, Handschrift, Papier, Papierprodukt enthält.&#10;&#10;KI-generierte Inhalte können fehlerhaft sein.">
              <a:extLst>
                <a:ext uri="{FF2B5EF4-FFF2-40B4-BE49-F238E27FC236}">
                  <a16:creationId xmlns:a16="http://schemas.microsoft.com/office/drawing/2014/main" id="{92E5AC71-71BB-9B21-9ECE-59934739A71C}"/>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5000"/>
                      </a14:imgEffect>
                      <a14:imgEffect>
                        <a14:brightnessContrast bright="15000"/>
                      </a14:imgEffect>
                    </a14:imgLayer>
                  </a14:imgProps>
                </a:ext>
                <a:ext uri="{28A0092B-C50C-407E-A947-70E740481C1C}">
                  <a14:useLocalDpi xmlns:a14="http://schemas.microsoft.com/office/drawing/2010/main" val="0"/>
                </a:ext>
              </a:extLst>
            </a:blip>
            <a:srcRect/>
            <a:stretch/>
          </p:blipFill>
          <p:spPr>
            <a:xfrm>
              <a:off x="1896218" y="2469181"/>
              <a:ext cx="4654884" cy="3936529"/>
            </a:xfrm>
            <a:prstGeom prst="rect">
              <a:avLst/>
            </a:prstGeom>
            <a:effectLst>
              <a:outerShdw blurRad="63500" sx="102000" sy="102000" algn="ctr" rotWithShape="0">
                <a:prstClr val="black">
                  <a:alpha val="40000"/>
                </a:prstClr>
              </a:outerShdw>
            </a:effectLst>
          </p:spPr>
        </p:pic>
        <p:sp>
          <p:nvSpPr>
            <p:cNvPr id="9" name="Ellipse 8"/>
            <p:cNvSpPr/>
            <p:nvPr/>
          </p:nvSpPr>
          <p:spPr>
            <a:xfrm>
              <a:off x="1896218" y="4570098"/>
              <a:ext cx="4271790" cy="7137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1" name="Gerade Verbindung mit Pfeil 10"/>
            <p:cNvCxnSpPr/>
            <p:nvPr/>
          </p:nvCxnSpPr>
          <p:spPr>
            <a:xfrm>
              <a:off x="6240388" y="4926950"/>
              <a:ext cx="86409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41308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47528" y="259220"/>
            <a:ext cx="8171066" cy="1325563"/>
          </a:xfrm>
        </p:spPr>
        <p:txBody>
          <a:bodyPr/>
          <a:lstStyle/>
          <a:p>
            <a:r>
              <a:rPr lang="de-DE" dirty="0">
                <a:latin typeface="Arial" panose="020B0604020202020204" pitchFamily="34" charset="0"/>
                <a:cs typeface="Arial" panose="020B0604020202020204" pitchFamily="34" charset="0"/>
              </a:rPr>
              <a:t>Kein Bargeld zu Hause?</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Einfach online spenden</a:t>
            </a:r>
          </a:p>
        </p:txBody>
      </p:sp>
      <p:sp>
        <p:nvSpPr>
          <p:cNvPr id="6" name="Textfeld 5"/>
          <p:cNvSpPr txBox="1"/>
          <p:nvPr/>
        </p:nvSpPr>
        <p:spPr>
          <a:xfrm>
            <a:off x="1847528" y="1556792"/>
            <a:ext cx="9289032" cy="1015663"/>
          </a:xfrm>
          <a:prstGeom prst="rect">
            <a:avLst/>
          </a:prstGeom>
          <a:noFill/>
        </p:spPr>
        <p:txBody>
          <a:bodyPr wrap="square" rtlCol="0">
            <a:spAutoFit/>
          </a:bodyPr>
          <a:lstStyle/>
          <a:p>
            <a:r>
              <a:rPr lang="de-DE" sz="2000" dirty="0">
                <a:latin typeface="Arial" panose="020B0604020202020204" pitchFamily="34" charset="0"/>
              </a:rPr>
              <a:t>Auf jeder Haussammlungs-Liste ist ganz oben ein QR-Code aufgedruckt. </a:t>
            </a:r>
            <a:br>
              <a:rPr lang="de-DE" sz="2000" dirty="0">
                <a:latin typeface="Arial" panose="020B0604020202020204" pitchFamily="34" charset="0"/>
              </a:rPr>
            </a:br>
            <a:r>
              <a:rPr lang="de-DE" sz="2000" dirty="0">
                <a:latin typeface="Arial" panose="020B0604020202020204" pitchFamily="34" charset="0"/>
              </a:rPr>
              <a:t>Durch Scannen oder unter </a:t>
            </a:r>
            <a:r>
              <a:rPr lang="de-DE" sz="2000" dirty="0">
                <a:latin typeface="Arial" panose="020B0604020202020204" pitchFamily="34" charset="0"/>
                <a:hlinkClick r:id="rId3"/>
              </a:rPr>
              <a:t>https://spende.caritas-haussammlung.at</a:t>
            </a:r>
            <a:r>
              <a:rPr lang="de-DE" sz="2000" dirty="0">
                <a:latin typeface="Arial" panose="020B0604020202020204" pitchFamily="34" charset="0"/>
              </a:rPr>
              <a:t> kann </a:t>
            </a:r>
            <a:br>
              <a:rPr lang="de-DE" sz="2000" dirty="0">
                <a:latin typeface="Arial" panose="020B0604020202020204" pitchFamily="34" charset="0"/>
              </a:rPr>
            </a:br>
            <a:r>
              <a:rPr lang="de-DE" sz="2000" dirty="0">
                <a:latin typeface="Arial" panose="020B0604020202020204" pitchFamily="34" charset="0"/>
              </a:rPr>
              <a:t>man ganz einfach und schnell online spenden – auch direkt an der Haustür.</a:t>
            </a:r>
            <a:endParaRPr lang="de-DE" sz="2000" b="1" dirty="0">
              <a:latin typeface="Arial" panose="020B0604020202020204" pitchFamily="34" charset="0"/>
            </a:endParaRPr>
          </a:p>
        </p:txBody>
      </p:sp>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707964" flipH="1" flipV="1">
            <a:off x="7342796" y="3413606"/>
            <a:ext cx="859012" cy="1139637"/>
          </a:xfrm>
          <a:prstGeom prst="rect">
            <a:avLst/>
          </a:prstGeom>
        </p:spPr>
      </p:pic>
      <p:grpSp>
        <p:nvGrpSpPr>
          <p:cNvPr id="13" name="Gruppieren 12">
            <a:extLst>
              <a:ext uri="{FF2B5EF4-FFF2-40B4-BE49-F238E27FC236}">
                <a16:creationId xmlns:a16="http://schemas.microsoft.com/office/drawing/2014/main" id="{4D8023BA-681C-EF38-C654-37B5FE63059A}"/>
              </a:ext>
            </a:extLst>
          </p:cNvPr>
          <p:cNvGrpSpPr/>
          <p:nvPr/>
        </p:nvGrpSpPr>
        <p:grpSpPr>
          <a:xfrm>
            <a:off x="2346499" y="2996952"/>
            <a:ext cx="4634322" cy="3538484"/>
            <a:chOff x="2097822" y="2510422"/>
            <a:chExt cx="5155636" cy="3936529"/>
          </a:xfrm>
        </p:grpSpPr>
        <p:pic>
          <p:nvPicPr>
            <p:cNvPr id="5" name="Grafik 4" descr="Ein Bild, das Text, Handschrift, Papier, Papierprodukt enthält.&#10;&#10;KI-generierte Inhalte können fehlerhaft sein.">
              <a:extLst>
                <a:ext uri="{FF2B5EF4-FFF2-40B4-BE49-F238E27FC236}">
                  <a16:creationId xmlns:a16="http://schemas.microsoft.com/office/drawing/2014/main" id="{12006D9F-DDD2-F5B1-7A35-DEF7B03360D8}"/>
                </a:ext>
              </a:extLst>
            </p:cNvPr>
            <p:cNvPicPr>
              <a:picLocks noChangeAspect="1"/>
            </p:cNvPicPr>
            <p:nvPr/>
          </p:nvPicPr>
          <p:blipFill>
            <a:blip r:embed="rId5" cstate="print">
              <a:extLst>
                <a:ext uri="{BEBA8EAE-BF5A-486C-A8C5-ECC9F3942E4B}">
                  <a14:imgProps xmlns:a14="http://schemas.microsoft.com/office/drawing/2010/main">
                    <a14:imgLayer r:embed="rId6">
                      <a14:imgEffect>
                        <a14:sharpenSoften amount="5000"/>
                      </a14:imgEffect>
                      <a14:imgEffect>
                        <a14:brightnessContrast bright="15000"/>
                      </a14:imgEffect>
                    </a14:imgLayer>
                  </a14:imgProps>
                </a:ext>
                <a:ext uri="{28A0092B-C50C-407E-A947-70E740481C1C}">
                  <a14:useLocalDpi xmlns:a14="http://schemas.microsoft.com/office/drawing/2010/main" val="0"/>
                </a:ext>
              </a:extLst>
            </a:blip>
            <a:srcRect/>
            <a:stretch/>
          </p:blipFill>
          <p:spPr>
            <a:xfrm>
              <a:off x="2097822" y="2510422"/>
              <a:ext cx="4654884" cy="3936529"/>
            </a:xfrm>
            <a:prstGeom prst="rect">
              <a:avLst/>
            </a:prstGeom>
            <a:effectLst>
              <a:outerShdw blurRad="63500" sx="102000" sy="102000" algn="ctr" rotWithShape="0">
                <a:prstClr val="black">
                  <a:alpha val="40000"/>
                </a:prstClr>
              </a:outerShdw>
            </a:effectLst>
          </p:spPr>
        </p:pic>
        <p:sp>
          <p:nvSpPr>
            <p:cNvPr id="7" name="Ellipse 6">
              <a:extLst>
                <a:ext uri="{FF2B5EF4-FFF2-40B4-BE49-F238E27FC236}">
                  <a16:creationId xmlns:a16="http://schemas.microsoft.com/office/drawing/2014/main" id="{E45F0F96-27F2-FD7B-ED66-96FD5A0D6742}"/>
                </a:ext>
              </a:extLst>
            </p:cNvPr>
            <p:cNvSpPr/>
            <p:nvPr/>
          </p:nvSpPr>
          <p:spPr>
            <a:xfrm>
              <a:off x="3329767" y="2737435"/>
              <a:ext cx="3923691" cy="102022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9" name="Grafik 8" descr="Ein Bild, das Text, Screenshot, Handy, Kommunikationsgerät enthält.&#10;&#10;KI-generierte Inhalte können fehlerhaft sein.">
            <a:extLst>
              <a:ext uri="{FF2B5EF4-FFF2-40B4-BE49-F238E27FC236}">
                <a16:creationId xmlns:a16="http://schemas.microsoft.com/office/drawing/2014/main" id="{EDF8C1A4-CAAF-0CB7-5FE4-2E4125F3ABA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28248" y="2570325"/>
            <a:ext cx="2413774" cy="4291154"/>
          </a:xfrm>
          <a:prstGeom prst="rect">
            <a:avLst/>
          </a:prstGeom>
        </p:spPr>
      </p:pic>
      <p:pic>
        <p:nvPicPr>
          <p:cNvPr id="15" name="Grafik 14" descr="Ein Bild, das Screenshot, Rechteck, Design enthält.&#10;&#10;KI-generierte Inhalte können fehlerhaft sein.">
            <a:extLst>
              <a:ext uri="{FF2B5EF4-FFF2-40B4-BE49-F238E27FC236}">
                <a16:creationId xmlns:a16="http://schemas.microsoft.com/office/drawing/2014/main" id="{7D046F1B-B1D1-2780-0FFA-CBD2212FE6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36140" y="299622"/>
            <a:ext cx="564093" cy="1002832"/>
          </a:xfrm>
          <a:prstGeom prst="rect">
            <a:avLst/>
          </a:prstGeom>
        </p:spPr>
      </p:pic>
    </p:spTree>
    <p:extLst>
      <p:ext uri="{BB962C8B-B14F-4D97-AF65-F5344CB8AC3E}">
        <p14:creationId xmlns:p14="http://schemas.microsoft.com/office/powerpoint/2010/main" val="1035288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47528" y="259220"/>
            <a:ext cx="8171066" cy="1325563"/>
          </a:xfrm>
        </p:spPr>
        <p:txBody>
          <a:bodyPr/>
          <a:lstStyle/>
          <a:p>
            <a:r>
              <a:rPr lang="de-AT" dirty="0">
                <a:latin typeface="Arial" panose="020B0604020202020204" pitchFamily="34" charset="0"/>
                <a:cs typeface="Arial" panose="020B0604020202020204" pitchFamily="34" charset="0"/>
              </a:rPr>
              <a:t>Online-Materialbestellung</a:t>
            </a:r>
            <a:endParaRPr lang="de-DE" dirty="0">
              <a:latin typeface="Arial" panose="020B0604020202020204" pitchFamily="34" charset="0"/>
              <a:cs typeface="Arial" panose="020B0604020202020204" pitchFamily="34" charset="0"/>
            </a:endParaRPr>
          </a:p>
        </p:txBody>
      </p:sp>
      <p:sp>
        <p:nvSpPr>
          <p:cNvPr id="6" name="Textfeld 5"/>
          <p:cNvSpPr txBox="1"/>
          <p:nvPr/>
        </p:nvSpPr>
        <p:spPr>
          <a:xfrm>
            <a:off x="1847528" y="1556792"/>
            <a:ext cx="7886700" cy="1938992"/>
          </a:xfrm>
          <a:prstGeom prst="rect">
            <a:avLst/>
          </a:prstGeom>
          <a:noFill/>
        </p:spPr>
        <p:txBody>
          <a:bodyPr wrap="square" rtlCol="0">
            <a:spAutoFit/>
          </a:bodyPr>
          <a:lstStyle/>
          <a:p>
            <a:r>
              <a:rPr lang="de-DE" sz="2000" dirty="0">
                <a:latin typeface="Arial" panose="020B0604020202020204" pitchFamily="34" charset="0"/>
              </a:rPr>
              <a:t>Bitte den Materialbedarf für die Haussammlung 2027 online bekanntgeben: </a:t>
            </a:r>
            <a:r>
              <a:rPr lang="de-DE" sz="2000" b="1" dirty="0">
                <a:latin typeface="Arial" panose="020B0604020202020204" pitchFamily="34" charset="0"/>
              </a:rPr>
              <a:t>www.caritas-stpoelten.at/pfarrmaterial</a:t>
            </a:r>
          </a:p>
          <a:p>
            <a:endParaRPr lang="de-DE" sz="2000" b="1" dirty="0">
              <a:latin typeface="Arial" panose="020B0604020202020204" pitchFamily="34" charset="0"/>
            </a:endParaRPr>
          </a:p>
          <a:p>
            <a:r>
              <a:rPr lang="de-DE" sz="2000" b="1" dirty="0">
                <a:latin typeface="Arial" panose="020B0604020202020204" pitchFamily="34" charset="0"/>
              </a:rPr>
              <a:t>Alle Informationen </a:t>
            </a:r>
          </a:p>
          <a:p>
            <a:r>
              <a:rPr lang="de-DE" sz="2000" b="1" dirty="0">
                <a:latin typeface="Arial" panose="020B0604020202020204" pitchFamily="34" charset="0"/>
              </a:rPr>
              <a:t>inkl. Passwort auf </a:t>
            </a:r>
          </a:p>
          <a:p>
            <a:r>
              <a:rPr lang="de-DE" sz="2000" b="1" dirty="0">
                <a:latin typeface="Arial" panose="020B0604020202020204" pitchFamily="34" charset="0"/>
              </a:rPr>
              <a:t>dem grünen Zettel</a:t>
            </a: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8288" y="424031"/>
            <a:ext cx="776256" cy="908720"/>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3523394" y="3399437"/>
            <a:ext cx="1443005" cy="1914412"/>
          </a:xfrm>
          <a:prstGeom prst="rect">
            <a:avLst/>
          </a:prstGeom>
        </p:spPr>
      </p:pic>
      <p:pic>
        <p:nvPicPr>
          <p:cNvPr id="9" name="Grafik 8" descr="Ein Bild, das Text, Brief, Papier, Aufdruck enthält.&#10;&#10;KI-generierte Inhalte können fehlerhaft sein.">
            <a:extLst>
              <a:ext uri="{FF2B5EF4-FFF2-40B4-BE49-F238E27FC236}">
                <a16:creationId xmlns:a16="http://schemas.microsoft.com/office/drawing/2014/main" id="{F3EC1DF7-ED2E-DFC0-0CA5-D7320D0D0EC3}"/>
              </a:ext>
            </a:extLst>
          </p:cNvPr>
          <p:cNvPicPr>
            <a:picLocks noChangeAspect="1"/>
          </p:cNvPicPr>
          <p:nvPr/>
        </p:nvPicPr>
        <p:blipFill>
          <a:blip r:embed="rId5" cstate="print">
            <a:extLst>
              <a:ext uri="{BEBA8EAE-BF5A-486C-A8C5-ECC9F3942E4B}">
                <a14:imgProps xmlns:a14="http://schemas.microsoft.com/office/drawing/2010/main">
                  <a14:imgLayer r:embed="rId6">
                    <a14:imgEffect>
                      <a14:sharpenSoften amount="5000"/>
                    </a14:imgEffect>
                    <a14:imgEffect>
                      <a14:saturation sat="200000"/>
                    </a14:imgEffect>
                    <a14:imgEffect>
                      <a14:brightnessContrast bright="6000" contrast="7000"/>
                    </a14:imgEffect>
                  </a14:imgLayer>
                </a14:imgProps>
              </a:ext>
              <a:ext uri="{28A0092B-C50C-407E-A947-70E740481C1C}">
                <a14:useLocalDpi xmlns:a14="http://schemas.microsoft.com/office/drawing/2010/main" val="0"/>
              </a:ext>
            </a:extLst>
          </a:blip>
          <a:srcRect/>
          <a:stretch/>
        </p:blipFill>
        <p:spPr>
          <a:xfrm rot="516781">
            <a:off x="5278408" y="2593504"/>
            <a:ext cx="2583892" cy="37005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565407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b="-456"/>
          <a:stretch/>
        </p:blipFill>
        <p:spPr>
          <a:xfrm>
            <a:off x="1847528" y="692696"/>
            <a:ext cx="8484672" cy="5040560"/>
          </a:xfrm>
          <a:prstGeom prst="rect">
            <a:avLst/>
          </a:prstGeom>
        </p:spPr>
      </p:pic>
      <p:sp>
        <p:nvSpPr>
          <p:cNvPr id="2" name="Titel 1"/>
          <p:cNvSpPr>
            <a:spLocks noGrp="1"/>
          </p:cNvSpPr>
          <p:nvPr>
            <p:ph type="title"/>
          </p:nvPr>
        </p:nvSpPr>
        <p:spPr>
          <a:xfrm>
            <a:off x="4831507" y="1881734"/>
            <a:ext cx="8171066" cy="1325563"/>
          </a:xfrm>
        </p:spPr>
        <p:txBody>
          <a:bodyPr>
            <a:normAutofit/>
          </a:bodyPr>
          <a:lstStyle/>
          <a:p>
            <a:r>
              <a:rPr lang="de-AT" sz="4000" dirty="0">
                <a:latin typeface="Arial" panose="020B0604020202020204" pitchFamily="34" charset="0"/>
                <a:cs typeface="Arial" panose="020B0604020202020204" pitchFamily="34" charset="0"/>
              </a:rPr>
              <a:t>So haben Sie geholfen</a:t>
            </a:r>
            <a:endParaRPr lang="de-DE" sz="4000" dirty="0">
              <a:latin typeface="Arial" panose="020B0604020202020204" pitchFamily="34" charset="0"/>
              <a:cs typeface="Arial" panose="020B0604020202020204" pitchFamily="34" charset="0"/>
            </a:endParaRPr>
          </a:p>
        </p:txBody>
      </p:sp>
      <p:sp>
        <p:nvSpPr>
          <p:cNvPr id="9" name="Inhaltsplatzhalter 2"/>
          <p:cNvSpPr>
            <a:spLocks noGrp="1"/>
          </p:cNvSpPr>
          <p:nvPr>
            <p:ph idx="1"/>
          </p:nvPr>
        </p:nvSpPr>
        <p:spPr>
          <a:xfrm>
            <a:off x="4817790" y="3301176"/>
            <a:ext cx="5236740" cy="2410821"/>
          </a:xfrm>
        </p:spPr>
        <p:txBody>
          <a:bodyPr/>
          <a:lstStyle/>
          <a:p>
            <a:pPr marL="0" indent="0">
              <a:buNone/>
            </a:pPr>
            <a:r>
              <a:rPr lang="de-DE" sz="3600" baseline="30000" dirty="0">
                <a:solidFill>
                  <a:schemeClr val="bg1"/>
                </a:solidFill>
                <a:latin typeface="Arial" panose="020B0604020202020204" pitchFamily="34" charset="0"/>
                <a:cs typeface="Arial" panose="020B0604020202020204" pitchFamily="34" charset="0"/>
              </a:rPr>
              <a:t>Im Jahr 2025 wurden im Rahmen </a:t>
            </a:r>
            <a:br>
              <a:rPr lang="de-DE" sz="3600" baseline="30000" dirty="0">
                <a:solidFill>
                  <a:schemeClr val="bg1"/>
                </a:solidFill>
                <a:latin typeface="Arial" panose="020B0604020202020204" pitchFamily="34" charset="0"/>
                <a:cs typeface="Arial" panose="020B0604020202020204" pitchFamily="34" charset="0"/>
              </a:rPr>
            </a:br>
            <a:r>
              <a:rPr lang="de-DE" sz="3600" baseline="30000" dirty="0">
                <a:solidFill>
                  <a:schemeClr val="bg1"/>
                </a:solidFill>
                <a:latin typeface="Arial" panose="020B0604020202020204" pitchFamily="34" charset="0"/>
                <a:cs typeface="Arial" panose="020B0604020202020204" pitchFamily="34" charset="0"/>
              </a:rPr>
              <a:t>der Haussammlung mehr als </a:t>
            </a:r>
            <a:r>
              <a:rPr lang="de-DE" sz="3600" b="1" baseline="30000" dirty="0">
                <a:solidFill>
                  <a:schemeClr val="bg1"/>
                </a:solidFill>
                <a:latin typeface="Arial" panose="020B0604020202020204" pitchFamily="34" charset="0"/>
                <a:cs typeface="Arial" panose="020B0604020202020204" pitchFamily="34" charset="0"/>
              </a:rPr>
              <a:t>700.600 Euro </a:t>
            </a:r>
            <a:r>
              <a:rPr lang="de-DE" sz="3600" baseline="30000" dirty="0">
                <a:solidFill>
                  <a:schemeClr val="bg1"/>
                </a:solidFill>
                <a:latin typeface="Arial" panose="020B0604020202020204" pitchFamily="34" charset="0"/>
                <a:cs typeface="Arial" panose="020B0604020202020204" pitchFamily="34" charset="0"/>
              </a:rPr>
              <a:t>gespendet. </a:t>
            </a:r>
          </a:p>
          <a:p>
            <a:pPr marL="0" indent="0">
              <a:buNone/>
            </a:pPr>
            <a:r>
              <a:rPr lang="de-DE" sz="3600" baseline="30000" dirty="0">
                <a:solidFill>
                  <a:schemeClr val="bg1"/>
                </a:solidFill>
                <a:latin typeface="Arial" panose="020B0604020202020204" pitchFamily="34" charset="0"/>
                <a:cs typeface="Arial" panose="020B0604020202020204" pitchFamily="34" charset="0"/>
              </a:rPr>
              <a:t>Danke für Ihre Unterstützung 2025 und für Ihren Einsatz bei der heurigen Haussammlung!</a:t>
            </a:r>
            <a:endParaRPr lang="de-AT" sz="3600" baseline="30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1864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47528" y="332656"/>
            <a:ext cx="9577064" cy="1325563"/>
          </a:xfrm>
        </p:spPr>
        <p:txBody>
          <a:bodyPr>
            <a:normAutofit fontScale="90000"/>
          </a:bodyPr>
          <a:lstStyle/>
          <a:p>
            <a:r>
              <a:rPr lang="de-AT" dirty="0">
                <a:solidFill>
                  <a:srgbClr val="FF0000"/>
                </a:solidFill>
                <a:latin typeface="Arial" panose="020B0604020202020204" pitchFamily="34" charset="0"/>
                <a:cs typeface="Arial" panose="020B0604020202020204" pitchFamily="34" charset="0"/>
              </a:rPr>
              <a:t>Kleines Dankeschön</a:t>
            </a:r>
            <a:br>
              <a:rPr lang="de-AT" dirty="0">
                <a:latin typeface="Arial" panose="020B0604020202020204" pitchFamily="34" charset="0"/>
                <a:cs typeface="Arial" panose="020B0604020202020204" pitchFamily="34" charset="0"/>
              </a:rPr>
            </a:br>
            <a:r>
              <a:rPr lang="de-AT" dirty="0">
                <a:latin typeface="Arial" panose="020B0604020202020204" pitchFamily="34" charset="0"/>
                <a:cs typeface="Arial" panose="020B0604020202020204" pitchFamily="34" charset="0"/>
              </a:rPr>
              <a:t>Erdäpfel-Gewürz aus der Werkstatt Gars</a:t>
            </a:r>
            <a:endParaRPr lang="de-DE" dirty="0">
              <a:latin typeface="Arial" panose="020B0604020202020204" pitchFamily="34" charset="0"/>
              <a:cs typeface="Arial" panose="020B0604020202020204" pitchFamily="34" charset="0"/>
            </a:endParaRPr>
          </a:p>
        </p:txBody>
      </p:sp>
      <p:pic>
        <p:nvPicPr>
          <p:cNvPr id="4" name="Grafik 3" descr="Ein Bild, das Essen, Behälter für Lebensmittellagerung, konservierte Lebensmittel, Einmachglas enthält.&#10;&#10;KI-generierte Inhalte können fehlerhaft sein.">
            <a:extLst>
              <a:ext uri="{FF2B5EF4-FFF2-40B4-BE49-F238E27FC236}">
                <a16:creationId xmlns:a16="http://schemas.microsoft.com/office/drawing/2014/main" id="{11B529D8-4DAD-450A-06F3-56007310A0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1804" y="2132856"/>
            <a:ext cx="3528392" cy="35283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960140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O:\SAMMLUNG\HS\2017\Druckmaterialien\Haushaltsfolder\HS_Haushaltsfolder_2016_Druck.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rot="21141890">
            <a:off x="2495585" y="1911816"/>
            <a:ext cx="6471322" cy="2948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591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8836079-59D2-9891-64FE-28E45ECA74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388" y="161025"/>
            <a:ext cx="4511224" cy="63643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9568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19603" y="548680"/>
            <a:ext cx="8352928" cy="1800199"/>
          </a:xfrm>
        </p:spPr>
        <p:txBody>
          <a:bodyPr>
            <a:noAutofit/>
          </a:bodyPr>
          <a:lstStyle/>
          <a:p>
            <a:r>
              <a:rPr lang="de-AT" sz="3600" dirty="0">
                <a:latin typeface="Arial" panose="020B0604020202020204" pitchFamily="34" charset="0"/>
                <a:cs typeface="Arial" panose="020B0604020202020204" pitchFamily="34" charset="0"/>
              </a:rPr>
              <a:t>Weil wir bei Armut </a:t>
            </a:r>
            <a:br>
              <a:rPr lang="de-AT" sz="3600" dirty="0">
                <a:latin typeface="Arial" panose="020B0604020202020204" pitchFamily="34" charset="0"/>
                <a:cs typeface="Arial" panose="020B0604020202020204" pitchFamily="34" charset="0"/>
              </a:rPr>
            </a:br>
            <a:r>
              <a:rPr lang="de-AT" sz="3600" dirty="0">
                <a:latin typeface="Arial" panose="020B0604020202020204" pitchFamily="34" charset="0"/>
                <a:cs typeface="Arial" panose="020B0604020202020204" pitchFamily="34" charset="0"/>
              </a:rPr>
              <a:t>nicht wegschauen.</a:t>
            </a:r>
            <a:br>
              <a:rPr lang="de-AT" sz="3600" b="1" dirty="0">
                <a:latin typeface="Arial" panose="020B0604020202020204" pitchFamily="34" charset="0"/>
                <a:cs typeface="Arial" panose="020B0604020202020204" pitchFamily="34" charset="0"/>
              </a:rPr>
            </a:br>
            <a:r>
              <a:rPr lang="de-AT" sz="3600" b="1" dirty="0">
                <a:latin typeface="Arial" panose="020B0604020202020204" pitchFamily="34" charset="0"/>
                <a:cs typeface="Arial" panose="020B0604020202020204" pitchFamily="34" charset="0"/>
              </a:rPr>
              <a:t>Wir helfen.</a:t>
            </a:r>
          </a:p>
        </p:txBody>
      </p:sp>
      <p:sp>
        <p:nvSpPr>
          <p:cNvPr id="3" name="Inhaltsplatzhalter 2"/>
          <p:cNvSpPr>
            <a:spLocks noGrp="1"/>
          </p:cNvSpPr>
          <p:nvPr>
            <p:ph idx="1"/>
          </p:nvPr>
        </p:nvSpPr>
        <p:spPr>
          <a:xfrm>
            <a:off x="1703512" y="2564904"/>
            <a:ext cx="8352928" cy="3672407"/>
          </a:xfrm>
        </p:spPr>
        <p:txBody>
          <a:bodyPr>
            <a:normAutofit/>
          </a:bodyPr>
          <a:lstStyle/>
          <a:p>
            <a:pPr marL="0" indent="0">
              <a:buNone/>
            </a:pPr>
            <a:r>
              <a:rPr lang="de-DE" sz="2400" dirty="0">
                <a:latin typeface="Arial" panose="020B0604020202020204" pitchFamily="34" charset="0"/>
                <a:cs typeface="Arial" panose="020B0604020202020204" pitchFamily="34" charset="0"/>
              </a:rPr>
              <a:t>Durch unsere Nächstenliebe, durch unser Hinschauen – konkret im Teilen von Zeit, Ideen, Herzenswärme, Menschenfreundlichkeit und auch Geld – können Menschen, die Hilfe brauchen, wieder neue Hoffnung schöpfen.</a:t>
            </a:r>
          </a:p>
          <a:p>
            <a:pPr marL="0" indent="0">
              <a:buNone/>
            </a:pPr>
            <a:r>
              <a:rPr lang="de-AT" sz="2400" dirty="0">
                <a:latin typeface="Arial" panose="020B0604020202020204" pitchFamily="34" charset="0"/>
                <a:cs typeface="Arial" panose="020B0604020202020204" pitchFamily="34" charset="0"/>
              </a:rPr>
              <a:t>Gemeinsam helfen Pfarren und Caritas Menschen in Not in Niederösterreich. Pfarrgemeinden stellen durch die Haussammlung die finanzielle Grundlage für das gemeinsame Netz der Nächstenliebe zur Verfügung.</a:t>
            </a:r>
          </a:p>
          <a:p>
            <a:endParaRPr lang="de-A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5884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19536" y="692697"/>
            <a:ext cx="8352928" cy="681981"/>
          </a:xfrm>
        </p:spPr>
        <p:txBody>
          <a:bodyPr>
            <a:normAutofit fontScale="90000"/>
          </a:bodyPr>
          <a:lstStyle/>
          <a:p>
            <a:r>
              <a:rPr lang="de-DE" dirty="0">
                <a:latin typeface="Arial" panose="020B0604020202020204" pitchFamily="34" charset="0"/>
                <a:cs typeface="Arial" panose="020B0604020202020204" pitchFamily="34" charset="0"/>
              </a:rPr>
              <a:t>Fragen für Ihren Hausbesuch</a:t>
            </a:r>
          </a:p>
        </p:txBody>
      </p:sp>
      <p:sp>
        <p:nvSpPr>
          <p:cNvPr id="3" name="Inhaltsplatzhalter 2"/>
          <p:cNvSpPr>
            <a:spLocks noGrp="1"/>
          </p:cNvSpPr>
          <p:nvPr>
            <p:ph idx="1"/>
          </p:nvPr>
        </p:nvSpPr>
        <p:spPr>
          <a:xfrm>
            <a:off x="1919536" y="1844826"/>
            <a:ext cx="8352928" cy="3888431"/>
          </a:xfrm>
        </p:spPr>
        <p:txBody>
          <a:bodyPr>
            <a:normAutofit lnSpcReduction="10000"/>
          </a:bodyPr>
          <a:lstStyle/>
          <a:p>
            <a:pPr marL="0" indent="0">
              <a:buNone/>
            </a:pPr>
            <a:r>
              <a:rPr lang="de-DE" sz="3200" b="1" baseline="30000" dirty="0">
                <a:latin typeface="Arial" panose="020B0604020202020204" pitchFamily="34" charset="0"/>
                <a:cs typeface="Arial" panose="020B0604020202020204" pitchFamily="34" charset="0"/>
              </a:rPr>
              <a:t>Wie geht es </a:t>
            </a:r>
            <a:r>
              <a:rPr lang="de-DE" sz="3200" b="1" baseline="30000" dirty="0">
                <a:solidFill>
                  <a:srgbClr val="FF0000"/>
                </a:solidFill>
                <a:latin typeface="Arial" panose="020B0604020202020204" pitchFamily="34" charset="0"/>
                <a:cs typeface="Arial" panose="020B0604020202020204" pitchFamily="34" charset="0"/>
              </a:rPr>
              <a:t>Ihnen? </a:t>
            </a:r>
          </a:p>
          <a:p>
            <a:pPr marL="0" indent="0">
              <a:spcBef>
                <a:spcPts val="0"/>
              </a:spcBef>
              <a:buNone/>
            </a:pPr>
            <a:r>
              <a:rPr lang="de-DE" baseline="30000" dirty="0">
                <a:latin typeface="Arial" panose="020B0604020202020204" pitchFamily="34" charset="0"/>
                <a:cs typeface="Arial" panose="020B0604020202020204" pitchFamily="34" charset="0"/>
              </a:rPr>
              <a:t>Eine bewusste Begegnung, ein freundliches Wort: </a:t>
            </a:r>
          </a:p>
          <a:p>
            <a:pPr marL="0" indent="0">
              <a:spcBef>
                <a:spcPts val="0"/>
              </a:spcBef>
              <a:buNone/>
            </a:pPr>
            <a:r>
              <a:rPr lang="de-DE" baseline="30000" dirty="0">
                <a:latin typeface="Arial" panose="020B0604020202020204" pitchFamily="34" charset="0"/>
                <a:cs typeface="Arial" panose="020B0604020202020204" pitchFamily="34" charset="0"/>
              </a:rPr>
              <a:t>Die Caritas-Haussammlung ist eine Gelegenheit, </a:t>
            </a:r>
          </a:p>
          <a:p>
            <a:pPr marL="0" indent="0">
              <a:spcBef>
                <a:spcPts val="0"/>
              </a:spcBef>
              <a:buNone/>
            </a:pPr>
            <a:r>
              <a:rPr lang="de-DE" baseline="30000" dirty="0">
                <a:latin typeface="Arial" panose="020B0604020202020204" pitchFamily="34" charset="0"/>
                <a:cs typeface="Arial" panose="020B0604020202020204" pitchFamily="34" charset="0"/>
              </a:rPr>
              <a:t>mit Menschen ins Gespräch zu kommen.</a:t>
            </a:r>
          </a:p>
          <a:p>
            <a:pPr>
              <a:spcBef>
                <a:spcPts val="0"/>
              </a:spcBef>
            </a:pPr>
            <a:endParaRPr lang="de-DE" sz="1100" b="1" baseline="30000" dirty="0">
              <a:solidFill>
                <a:srgbClr val="FF0000"/>
              </a:solidFill>
              <a:latin typeface="Arial" panose="020B0604020202020204" pitchFamily="34" charset="0"/>
              <a:cs typeface="Arial" panose="020B0604020202020204" pitchFamily="34" charset="0"/>
            </a:endParaRPr>
          </a:p>
          <a:p>
            <a:pPr marL="0" indent="0">
              <a:spcBef>
                <a:spcPts val="0"/>
              </a:spcBef>
              <a:buNone/>
            </a:pPr>
            <a:br>
              <a:rPr lang="de-DE" sz="1100" b="1" baseline="30000" dirty="0">
                <a:solidFill>
                  <a:srgbClr val="FF0000"/>
                </a:solidFill>
                <a:latin typeface="Arial" panose="020B0604020202020204" pitchFamily="34" charset="0"/>
                <a:cs typeface="Arial" panose="020B0604020202020204" pitchFamily="34" charset="0"/>
              </a:rPr>
            </a:br>
            <a:r>
              <a:rPr lang="de-DE" sz="3200" b="1" baseline="30000" dirty="0">
                <a:solidFill>
                  <a:srgbClr val="FF0000"/>
                </a:solidFill>
                <a:latin typeface="Arial" panose="020B0604020202020204" pitchFamily="34" charset="0"/>
                <a:cs typeface="Arial" panose="020B0604020202020204" pitchFamily="34" charset="0"/>
              </a:rPr>
              <a:t>Brauchen Sie Unterstützung? </a:t>
            </a:r>
          </a:p>
          <a:p>
            <a:pPr marL="0" indent="0">
              <a:spcBef>
                <a:spcPts val="0"/>
              </a:spcBef>
              <a:buNone/>
            </a:pPr>
            <a:r>
              <a:rPr lang="de-DE" baseline="30000" dirty="0">
                <a:latin typeface="Arial" panose="020B0604020202020204" pitchFamily="34" charset="0"/>
                <a:cs typeface="Arial" panose="020B0604020202020204" pitchFamily="34" charset="0"/>
              </a:rPr>
              <a:t>Der schnelle Weg zur Hilfe: </a:t>
            </a:r>
            <a:r>
              <a:rPr lang="de-DE" baseline="30000" dirty="0">
                <a:latin typeface="Arial" panose="020B0604020202020204" pitchFamily="34" charset="0"/>
                <a:cs typeface="Arial" panose="020B0604020202020204" pitchFamily="34" charset="0"/>
                <a:hlinkClick r:id="rId2"/>
              </a:rPr>
              <a:t>www.caritas-wegweiser.at</a:t>
            </a:r>
            <a:endParaRPr lang="de-DE" baseline="30000" dirty="0">
              <a:latin typeface="Arial" panose="020B0604020202020204" pitchFamily="34" charset="0"/>
              <a:cs typeface="Arial" panose="020B0604020202020204" pitchFamily="34" charset="0"/>
            </a:endParaRPr>
          </a:p>
          <a:p>
            <a:pPr>
              <a:spcBef>
                <a:spcPts val="0"/>
              </a:spcBef>
            </a:pPr>
            <a:endParaRPr lang="de-DE" sz="3200" b="1" baseline="30000" dirty="0">
              <a:solidFill>
                <a:srgbClr val="FF0000"/>
              </a:solidFill>
              <a:latin typeface="Arial" panose="020B0604020202020204" pitchFamily="34" charset="0"/>
              <a:cs typeface="Arial" panose="020B0604020202020204" pitchFamily="34" charset="0"/>
            </a:endParaRPr>
          </a:p>
          <a:p>
            <a:pPr marL="0" indent="0">
              <a:spcBef>
                <a:spcPts val="0"/>
              </a:spcBef>
              <a:buNone/>
            </a:pPr>
            <a:r>
              <a:rPr lang="de-DE" sz="3200" b="1" baseline="30000" dirty="0">
                <a:solidFill>
                  <a:srgbClr val="FF0000"/>
                </a:solidFill>
                <a:latin typeface="Arial" panose="020B0604020202020204" pitchFamily="34" charset="0"/>
                <a:cs typeface="Arial" panose="020B0604020202020204" pitchFamily="34" charset="0"/>
              </a:rPr>
              <a:t>Möchten Sie </a:t>
            </a:r>
            <a:r>
              <a:rPr lang="de-DE" sz="3200" b="1" baseline="30000" dirty="0">
                <a:latin typeface="Arial" panose="020B0604020202020204" pitchFamily="34" charset="0"/>
                <a:cs typeface="Arial" panose="020B0604020202020204" pitchFamily="34" charset="0"/>
              </a:rPr>
              <a:t>für Menschen in Not in der Region </a:t>
            </a:r>
            <a:r>
              <a:rPr lang="de-DE" sz="3200" b="1" baseline="30000" dirty="0">
                <a:solidFill>
                  <a:srgbClr val="FF0000"/>
                </a:solidFill>
                <a:latin typeface="Arial" panose="020B0604020202020204" pitchFamily="34" charset="0"/>
                <a:cs typeface="Arial" panose="020B0604020202020204" pitchFamily="34" charset="0"/>
              </a:rPr>
              <a:t>spenden? </a:t>
            </a:r>
          </a:p>
          <a:p>
            <a:pPr marL="0" indent="0">
              <a:spcBef>
                <a:spcPts val="0"/>
              </a:spcBef>
              <a:buNone/>
            </a:pPr>
            <a:r>
              <a:rPr lang="de-DE" baseline="30000" dirty="0">
                <a:latin typeface="Arial" panose="020B0604020202020204" pitchFamily="34" charset="0"/>
                <a:cs typeface="Arial" panose="020B0604020202020204" pitchFamily="34" charset="0"/>
              </a:rPr>
              <a:t>Mit Ihrer Spende helfen wir Menschen in akuter Not hier im Ort und darüber hinaus.</a:t>
            </a:r>
          </a:p>
          <a:p>
            <a:pPr>
              <a:spcBef>
                <a:spcPts val="0"/>
              </a:spcBef>
            </a:pPr>
            <a:endParaRPr lang="de-DE" baseline="30000" dirty="0">
              <a:latin typeface="Arial" panose="020B0604020202020204" pitchFamily="34" charset="0"/>
              <a:cs typeface="Arial" panose="020B0604020202020204" pitchFamily="34" charset="0"/>
            </a:endParaRPr>
          </a:p>
          <a:p>
            <a:pPr marL="0" indent="0">
              <a:buNone/>
            </a:pPr>
            <a:r>
              <a:rPr lang="de-DE" sz="3200" b="1" baseline="30000" dirty="0">
                <a:latin typeface="Arial" panose="020B0604020202020204" pitchFamily="34" charset="0"/>
                <a:cs typeface="Arial" panose="020B0604020202020204" pitchFamily="34" charset="0"/>
              </a:rPr>
              <a:t>Die Not wohnt bei dir im Ort.</a:t>
            </a:r>
            <a:br>
              <a:rPr lang="de-DE" sz="3200" b="1" baseline="30000" dirty="0">
                <a:latin typeface="Arial" panose="020B0604020202020204" pitchFamily="34" charset="0"/>
                <a:cs typeface="Arial" panose="020B0604020202020204" pitchFamily="34" charset="0"/>
              </a:rPr>
            </a:br>
            <a:r>
              <a:rPr lang="de-DE" sz="3200" b="1" baseline="30000" dirty="0">
                <a:solidFill>
                  <a:srgbClr val="FF0000"/>
                </a:solidFill>
                <a:latin typeface="Arial" panose="020B0604020202020204" pitchFamily="34" charset="0"/>
                <a:cs typeface="Arial" panose="020B0604020202020204" pitchFamily="34" charset="0"/>
              </a:rPr>
              <a:t>Die Hilfe auch.</a:t>
            </a:r>
            <a:endParaRPr lang="de-DE" sz="3200" baseline="30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0200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2" cstate="print">
            <a:extLst>
              <a:ext uri="{28A0092B-C50C-407E-A947-70E740481C1C}">
                <a14:useLocalDpi xmlns:a14="http://schemas.microsoft.com/office/drawing/2010/main" val="0"/>
              </a:ext>
            </a:extLst>
          </a:blip>
          <a:srcRect b="-456"/>
          <a:stretch/>
        </p:blipFill>
        <p:spPr>
          <a:xfrm>
            <a:off x="1847528" y="692696"/>
            <a:ext cx="8484672" cy="5040560"/>
          </a:xfrm>
          <a:prstGeom prst="rect">
            <a:avLst/>
          </a:prstGeom>
        </p:spPr>
      </p:pic>
      <p:sp>
        <p:nvSpPr>
          <p:cNvPr id="2" name="Titel 1"/>
          <p:cNvSpPr>
            <a:spLocks noGrp="1"/>
          </p:cNvSpPr>
          <p:nvPr>
            <p:ph type="title"/>
          </p:nvPr>
        </p:nvSpPr>
        <p:spPr>
          <a:xfrm>
            <a:off x="4727848" y="1916833"/>
            <a:ext cx="8171066" cy="1325563"/>
          </a:xfrm>
        </p:spPr>
        <p:txBody>
          <a:bodyPr>
            <a:normAutofit/>
          </a:bodyPr>
          <a:lstStyle/>
          <a:p>
            <a:r>
              <a:rPr lang="de-AT" sz="3600" dirty="0">
                <a:latin typeface="Arial" panose="020B0604020202020204" pitchFamily="34" charset="0"/>
                <a:cs typeface="Arial" panose="020B0604020202020204" pitchFamily="34" charset="0"/>
              </a:rPr>
              <a:t>Dafür sammeln Sie 2026</a:t>
            </a:r>
            <a:endParaRPr lang="de-DE" sz="3600" dirty="0">
              <a:latin typeface="Arial" panose="020B0604020202020204" pitchFamily="34" charset="0"/>
              <a:cs typeface="Arial" panose="020B0604020202020204" pitchFamily="34" charset="0"/>
            </a:endParaRPr>
          </a:p>
        </p:txBody>
      </p:sp>
      <p:sp>
        <p:nvSpPr>
          <p:cNvPr id="9" name="Inhaltsplatzhalter 2"/>
          <p:cNvSpPr>
            <a:spLocks noGrp="1"/>
          </p:cNvSpPr>
          <p:nvPr>
            <p:ph idx="1"/>
          </p:nvPr>
        </p:nvSpPr>
        <p:spPr>
          <a:xfrm>
            <a:off x="4727848" y="3089350"/>
            <a:ext cx="4756720" cy="1851819"/>
          </a:xfrm>
        </p:spPr>
        <p:txBody>
          <a:bodyPr/>
          <a:lstStyle/>
          <a:p>
            <a:pPr marL="0" indent="0">
              <a:spcBef>
                <a:spcPts val="0"/>
              </a:spcBef>
              <a:buNone/>
            </a:pPr>
            <a:r>
              <a:rPr lang="de-AT" sz="2400" dirty="0">
                <a:solidFill>
                  <a:schemeClr val="bg1"/>
                </a:solidFill>
                <a:latin typeface="Arial" panose="020B0604020202020204" pitchFamily="34" charset="0"/>
                <a:cs typeface="Arial" panose="020B0604020202020204" pitchFamily="34" charset="0"/>
              </a:rPr>
              <a:t>Als Haussammler*innen </a:t>
            </a:r>
          </a:p>
          <a:p>
            <a:pPr marL="0" indent="0">
              <a:spcBef>
                <a:spcPts val="0"/>
              </a:spcBef>
              <a:buNone/>
            </a:pPr>
            <a:r>
              <a:rPr lang="de-AT" sz="2400" dirty="0">
                <a:solidFill>
                  <a:schemeClr val="bg1"/>
                </a:solidFill>
                <a:latin typeface="Arial" panose="020B0604020202020204" pitchFamily="34" charset="0"/>
                <a:cs typeface="Arial" panose="020B0604020202020204" pitchFamily="34" charset="0"/>
              </a:rPr>
              <a:t>ermöglichen Sie Hilfe für Menschen in schwierigen Lebenssituationen und Notlagen.</a:t>
            </a:r>
            <a:endParaRPr lang="de-AT" sz="2400" baseline="30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5975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75520" y="476672"/>
            <a:ext cx="7886700" cy="1325563"/>
          </a:xfrm>
        </p:spPr>
        <p:txBody>
          <a:bodyPr/>
          <a:lstStyle/>
          <a:p>
            <a:r>
              <a:rPr lang="de-DE" dirty="0">
                <a:latin typeface="Arial" panose="020B0604020202020204" pitchFamily="34" charset="0"/>
                <a:cs typeface="Arial" panose="020B0604020202020204" pitchFamily="34" charset="0"/>
              </a:rPr>
              <a:t>Hilfe in akuten Notlagen</a:t>
            </a:r>
          </a:p>
        </p:txBody>
      </p:sp>
      <p:sp>
        <p:nvSpPr>
          <p:cNvPr id="6" name="Inhaltsplatzhalter 2"/>
          <p:cNvSpPr>
            <a:spLocks noGrp="1"/>
          </p:cNvSpPr>
          <p:nvPr>
            <p:ph idx="1"/>
          </p:nvPr>
        </p:nvSpPr>
        <p:spPr>
          <a:xfrm>
            <a:off x="1775520" y="1772817"/>
            <a:ext cx="4176464" cy="3672407"/>
          </a:xfrm>
        </p:spPr>
        <p:txBody>
          <a:bodyPr>
            <a:normAutofit/>
          </a:bodyPr>
          <a:lstStyle/>
          <a:p>
            <a:pPr marL="0" indent="0">
              <a:buNone/>
            </a:pPr>
            <a:r>
              <a:rPr lang="de-DE" sz="1600" dirty="0">
                <a:latin typeface="Arial" panose="020B0604020202020204" pitchFamily="34" charset="0"/>
                <a:cs typeface="Arial" panose="020B0604020202020204" pitchFamily="34" charset="0"/>
              </a:rPr>
              <a:t>Besonders für armutsgefährdete Menschen sind hohe Lebenshaltungskosten oft existenzbedrohend. Ein plötzlicher Unfall, Krankheit, der Verlust des Arbeitsplatzes oder eine Naturkatastrophe – all das sind Schicksalsschläge, die Menschen unerwartet aus der Bahn werfen können. </a:t>
            </a:r>
            <a:br>
              <a:rPr lang="de-DE" sz="1600" dirty="0">
                <a:latin typeface="Arial" panose="020B0604020202020204" pitchFamily="34" charset="0"/>
                <a:cs typeface="Arial" panose="020B0604020202020204" pitchFamily="34" charset="0"/>
              </a:rPr>
            </a:br>
            <a:r>
              <a:rPr lang="de-DE" sz="1600" dirty="0">
                <a:latin typeface="Arial" panose="020B0604020202020204" pitchFamily="34" charset="0"/>
                <a:cs typeface="Arial" panose="020B0604020202020204" pitchFamily="34" charset="0"/>
              </a:rPr>
              <a:t>In diesen Fällen hilft die Caritas mit persönlicher Beratung, der Übernahme </a:t>
            </a:r>
            <a:br>
              <a:rPr lang="de-DE" sz="1600" dirty="0">
                <a:latin typeface="Arial" panose="020B0604020202020204" pitchFamily="34" charset="0"/>
                <a:cs typeface="Arial" panose="020B0604020202020204" pitchFamily="34" charset="0"/>
              </a:rPr>
            </a:br>
            <a:r>
              <a:rPr lang="de-DE" sz="1600" dirty="0">
                <a:latin typeface="Arial" panose="020B0604020202020204" pitchFamily="34" charset="0"/>
                <a:cs typeface="Arial" panose="020B0604020202020204" pitchFamily="34" charset="0"/>
              </a:rPr>
              <a:t>von Energie- oder Mietkosten, </a:t>
            </a:r>
            <a:r>
              <a:rPr lang="de-DE" sz="1600" dirty="0" err="1">
                <a:latin typeface="Arial" panose="020B0604020202020204" pitchFamily="34" charset="0"/>
                <a:cs typeface="Arial" panose="020B0604020202020204" pitchFamily="34" charset="0"/>
              </a:rPr>
              <a:t>carla</a:t>
            </a:r>
            <a:r>
              <a:rPr lang="de-DE" sz="1600" dirty="0">
                <a:latin typeface="Arial" panose="020B0604020202020204" pitchFamily="34" charset="0"/>
                <a:cs typeface="Arial" panose="020B0604020202020204" pitchFamily="34" charset="0"/>
              </a:rPr>
              <a:t>-Bekleidungsgutscheinen und Katastrophen-Soforthilfe.</a:t>
            </a:r>
          </a:p>
          <a:p>
            <a:pPr marL="0" indent="0">
              <a:spcBef>
                <a:spcPts val="0"/>
              </a:spcBef>
              <a:buNone/>
            </a:pPr>
            <a:br>
              <a:rPr lang="de-DE" sz="1600" dirty="0">
                <a:latin typeface="Arial" panose="020B0604020202020204" pitchFamily="34" charset="0"/>
                <a:cs typeface="Arial" panose="020B0604020202020204" pitchFamily="34" charset="0"/>
              </a:rPr>
            </a:br>
            <a:endParaRPr lang="de-DE" sz="1600" dirty="0">
              <a:latin typeface="Arial" panose="020B0604020202020204" pitchFamily="34" charset="0"/>
              <a:cs typeface="Arial" panose="020B0604020202020204" pitchFamily="34" charset="0"/>
            </a:endParaRPr>
          </a:p>
          <a:p>
            <a:pPr marL="0" indent="0">
              <a:spcBef>
                <a:spcPts val="0"/>
              </a:spcBef>
              <a:buNone/>
            </a:pPr>
            <a:r>
              <a:rPr lang="de-DE" sz="1600" dirty="0">
                <a:latin typeface="Arial" panose="020B0604020202020204" pitchFamily="34" charset="0"/>
                <a:cs typeface="Arial" panose="020B0604020202020204" pitchFamily="34" charset="0"/>
              </a:rPr>
              <a:t>Die Not wohnt bei dir im Ort.</a:t>
            </a:r>
          </a:p>
          <a:p>
            <a:pPr marL="0" indent="0">
              <a:spcBef>
                <a:spcPts val="0"/>
              </a:spcBef>
              <a:buNone/>
            </a:pPr>
            <a:r>
              <a:rPr lang="de-DE" sz="1600" b="1" dirty="0">
                <a:solidFill>
                  <a:srgbClr val="FF0000"/>
                </a:solidFill>
                <a:latin typeface="Arial" panose="020B0604020202020204" pitchFamily="34" charset="0"/>
                <a:cs typeface="Arial" panose="020B0604020202020204" pitchFamily="34" charset="0"/>
              </a:rPr>
              <a:t>Die Hilfe auch.</a:t>
            </a:r>
            <a:endParaRPr lang="de-DE" sz="1600" baseline="30000" dirty="0">
              <a:solidFill>
                <a:srgbClr val="FF0000"/>
              </a:solidFill>
              <a:latin typeface="Arial" panose="020B0604020202020204" pitchFamily="34" charset="0"/>
              <a:cs typeface="Arial" panose="020B0604020202020204" pitchFamily="34" charset="0"/>
            </a:endParaRPr>
          </a:p>
        </p:txBody>
      </p:sp>
      <p:pic>
        <p:nvPicPr>
          <p:cNvPr id="3" name="Grafik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19873365">
            <a:off x="8082922" y="542678"/>
            <a:ext cx="1043417" cy="1043417"/>
          </a:xfrm>
          <a:prstGeom prst="rect">
            <a:avLst/>
          </a:prstGeom>
        </p:spPr>
      </p:pic>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3392" y="1772816"/>
            <a:ext cx="4644480" cy="3096608"/>
          </a:xfrm>
          <a:prstGeom prst="rect">
            <a:avLst/>
          </a:prstGeom>
        </p:spPr>
      </p:pic>
    </p:spTree>
    <p:extLst>
      <p:ext uri="{BB962C8B-B14F-4D97-AF65-F5344CB8AC3E}">
        <p14:creationId xmlns:p14="http://schemas.microsoft.com/office/powerpoint/2010/main" val="3434225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21013" y="557739"/>
            <a:ext cx="9107170" cy="1325563"/>
          </a:xfrm>
        </p:spPr>
        <p:txBody>
          <a:bodyPr>
            <a:normAutofit/>
          </a:bodyPr>
          <a:lstStyle/>
          <a:p>
            <a:r>
              <a:rPr lang="de-AT" sz="4000" dirty="0">
                <a:latin typeface="Arial" panose="020B0604020202020204" pitchFamily="34" charset="0"/>
                <a:cs typeface="Arial" panose="020B0604020202020204" pitchFamily="34" charset="0"/>
              </a:rPr>
              <a:t>Begleitung in Krankheit und bis zuletzt</a:t>
            </a:r>
            <a:endParaRPr lang="de-DE" sz="4000" dirty="0">
              <a:latin typeface="Arial" panose="020B0604020202020204" pitchFamily="34" charset="0"/>
              <a:cs typeface="Arial" panose="020B0604020202020204" pitchFamily="34" charset="0"/>
            </a:endParaRPr>
          </a:p>
        </p:txBody>
      </p:sp>
      <p:sp>
        <p:nvSpPr>
          <p:cNvPr id="6" name="Inhaltsplatzhalter 2"/>
          <p:cNvSpPr>
            <a:spLocks noGrp="1"/>
          </p:cNvSpPr>
          <p:nvPr>
            <p:ph idx="1"/>
          </p:nvPr>
        </p:nvSpPr>
        <p:spPr>
          <a:xfrm>
            <a:off x="1734671" y="1781875"/>
            <a:ext cx="3922594" cy="3672407"/>
          </a:xfrm>
        </p:spPr>
        <p:txBody>
          <a:bodyPr>
            <a:normAutofit/>
          </a:bodyPr>
          <a:lstStyle/>
          <a:p>
            <a:pPr marL="0" indent="0">
              <a:buNone/>
            </a:pPr>
            <a:r>
              <a:rPr lang="de-DE" sz="1600" dirty="0">
                <a:latin typeface="Arial" panose="020B0604020202020204" pitchFamily="34" charset="0"/>
                <a:cs typeface="Arial" panose="020B0604020202020204" pitchFamily="34" charset="0"/>
              </a:rPr>
              <a:t>Wenn Vergesslichkeit zum Problem wird, vermitteln unsere Demenz-Expertinnen Grundkenntnisse über Anzeichen und Verlauf der Krankheit. Ziel ist es, demenzkranke Menschen zu verstehen und den Umgang mit ihnen zu erlernen. </a:t>
            </a:r>
          </a:p>
          <a:p>
            <a:pPr marL="0" indent="0">
              <a:buNone/>
            </a:pPr>
            <a:r>
              <a:rPr lang="de-DE" sz="1600" dirty="0">
                <a:latin typeface="Arial" panose="020B0604020202020204" pitchFamily="34" charset="0"/>
                <a:cs typeface="Arial" panose="020B0604020202020204" pitchFamily="34" charset="0"/>
              </a:rPr>
              <a:t>Erkrankt ein Mensch lebensbedrohlich, gibt es oft Angst, Unsicherheit und viele Fragen. In dieser schwierigen Phase begleitet und unterstützt das Team des Mobilen Hospiz-dienstes der Caritas. </a:t>
            </a:r>
            <a:br>
              <a:rPr lang="de-DE" sz="1400" dirty="0">
                <a:latin typeface="Arial" panose="020B0604020202020204" pitchFamily="34" charset="0"/>
                <a:cs typeface="Arial" panose="020B0604020202020204" pitchFamily="34" charset="0"/>
              </a:rPr>
            </a:br>
            <a:br>
              <a:rPr lang="de-DE" sz="1400" dirty="0">
                <a:latin typeface="Arial" panose="020B0604020202020204" pitchFamily="34" charset="0"/>
                <a:cs typeface="Arial" panose="020B0604020202020204" pitchFamily="34" charset="0"/>
              </a:rPr>
            </a:br>
            <a:br>
              <a:rPr lang="de-DE" sz="1400" dirty="0">
                <a:latin typeface="Arial" panose="020B0604020202020204" pitchFamily="34" charset="0"/>
                <a:cs typeface="Arial" panose="020B0604020202020204" pitchFamily="34" charset="0"/>
              </a:rPr>
            </a:br>
            <a:r>
              <a:rPr lang="de-DE" sz="1600" dirty="0">
                <a:latin typeface="Arial" panose="020B0604020202020204" pitchFamily="34" charset="0"/>
                <a:cs typeface="Arial" panose="020B0604020202020204" pitchFamily="34" charset="0"/>
              </a:rPr>
              <a:t>Die Not wohnt bei dir im Ort.</a:t>
            </a:r>
          </a:p>
          <a:p>
            <a:pPr marL="0" indent="0">
              <a:spcBef>
                <a:spcPts val="0"/>
              </a:spcBef>
              <a:buNone/>
            </a:pPr>
            <a:r>
              <a:rPr lang="de-DE" sz="1600" b="1" dirty="0">
                <a:solidFill>
                  <a:srgbClr val="FF0000"/>
                </a:solidFill>
                <a:latin typeface="Arial" panose="020B0604020202020204" pitchFamily="34" charset="0"/>
                <a:cs typeface="Arial" panose="020B0604020202020204" pitchFamily="34" charset="0"/>
              </a:rPr>
              <a:t>Die Hilfe auch.</a:t>
            </a:r>
            <a:endParaRPr lang="de-DE" sz="1600" baseline="30000" dirty="0">
              <a:solidFill>
                <a:srgbClr val="FF0000"/>
              </a:solidFill>
              <a:latin typeface="Arial" panose="020B0604020202020204" pitchFamily="34" charset="0"/>
              <a:cs typeface="Arial" panose="020B0604020202020204" pitchFamily="34" charset="0"/>
            </a:endParaRPr>
          </a:p>
          <a:p>
            <a:endParaRPr lang="de-DE" sz="1400" baseline="30000" dirty="0">
              <a:latin typeface="Arial" panose="020B0604020202020204" pitchFamily="34" charset="0"/>
              <a:cs typeface="Arial" panose="020B0604020202020204" pitchFamily="34" charset="0"/>
            </a:endParaRPr>
          </a:p>
        </p:txBody>
      </p:sp>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1033559">
            <a:off x="4781540" y="4640218"/>
            <a:ext cx="1043417" cy="1043417"/>
          </a:xfrm>
          <a:prstGeom prst="rect">
            <a:avLst/>
          </a:prstGeom>
        </p:spPr>
      </p:pic>
      <p:pic>
        <p:nvPicPr>
          <p:cNvPr id="5" name="Grafik 4">
            <a:extLst>
              <a:ext uri="{FF2B5EF4-FFF2-40B4-BE49-F238E27FC236}">
                <a16:creationId xmlns:a16="http://schemas.microsoft.com/office/drawing/2014/main" id="{89F3BD4D-3DDD-4AC0-A5A4-6123694798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3992" y="1844824"/>
            <a:ext cx="4444151" cy="2963395"/>
          </a:xfrm>
          <a:prstGeom prst="rect">
            <a:avLst/>
          </a:prstGeom>
        </p:spPr>
      </p:pic>
    </p:spTree>
    <p:extLst>
      <p:ext uri="{BB962C8B-B14F-4D97-AF65-F5344CB8AC3E}">
        <p14:creationId xmlns:p14="http://schemas.microsoft.com/office/powerpoint/2010/main" val="1986992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85374" y="548681"/>
            <a:ext cx="7886700" cy="1325563"/>
          </a:xfrm>
        </p:spPr>
        <p:txBody>
          <a:bodyPr/>
          <a:lstStyle/>
          <a:p>
            <a:r>
              <a:rPr lang="de-AT" dirty="0">
                <a:latin typeface="Arial" panose="020B0604020202020204" pitchFamily="34" charset="0"/>
                <a:cs typeface="Arial" panose="020B0604020202020204" pitchFamily="34" charset="0"/>
              </a:rPr>
              <a:t>Leistbare Lebensmittel</a:t>
            </a:r>
            <a:endParaRPr lang="de-DE" dirty="0">
              <a:latin typeface="Arial" panose="020B0604020202020204" pitchFamily="34" charset="0"/>
              <a:cs typeface="Arial" panose="020B0604020202020204" pitchFamily="34" charset="0"/>
            </a:endParaRPr>
          </a:p>
        </p:txBody>
      </p:sp>
      <p:sp>
        <p:nvSpPr>
          <p:cNvPr id="6" name="Inhaltsplatzhalter 2"/>
          <p:cNvSpPr>
            <a:spLocks noGrp="1"/>
          </p:cNvSpPr>
          <p:nvPr>
            <p:ph idx="1"/>
          </p:nvPr>
        </p:nvSpPr>
        <p:spPr>
          <a:xfrm>
            <a:off x="1885374" y="1838130"/>
            <a:ext cx="3778578" cy="3672407"/>
          </a:xfrm>
        </p:spPr>
        <p:txBody>
          <a:bodyPr/>
          <a:lstStyle/>
          <a:p>
            <a:pPr marL="0" indent="0">
              <a:buNone/>
            </a:pPr>
            <a:r>
              <a:rPr lang="de-DE" sz="1600" dirty="0">
                <a:latin typeface="Arial" panose="020B0604020202020204" pitchFamily="34" charset="0"/>
                <a:cs typeface="Arial" panose="020B0604020202020204" pitchFamily="34" charset="0"/>
              </a:rPr>
              <a:t>Durch hohe Lebenshaltungskosten kommen viele Menschen finanziell stark unter Druck. Oft wissen sie nicht, wie sie ihren nächsten Einkauf bewerkstelligen sollen. Damit Menschen mit geringem Einkommen ihren Bedarf an Dingen des täglichen Lebens decken können, hilft die Caritas mit ihren Sozialmärkten. Lebensmittel werden zu stark reduzierten Preisen verkauft.</a:t>
            </a:r>
            <a:br>
              <a:rPr lang="de-DE" sz="1600" dirty="0">
                <a:latin typeface="Arial" panose="020B0604020202020204" pitchFamily="34" charset="0"/>
                <a:cs typeface="Arial" panose="020B0604020202020204" pitchFamily="34" charset="0"/>
              </a:rPr>
            </a:br>
            <a:endParaRPr lang="de-DE" sz="1600" b="1" dirty="0">
              <a:latin typeface="Arial" panose="020B0604020202020204" pitchFamily="34" charset="0"/>
              <a:cs typeface="Arial" panose="020B0604020202020204" pitchFamily="34" charset="0"/>
            </a:endParaRPr>
          </a:p>
          <a:p>
            <a:pPr>
              <a:spcBef>
                <a:spcPts val="0"/>
              </a:spcBef>
            </a:pPr>
            <a:endParaRPr lang="de-DE" sz="1600" b="1" dirty="0">
              <a:latin typeface="Arial" panose="020B0604020202020204" pitchFamily="34" charset="0"/>
              <a:cs typeface="Arial" panose="020B0604020202020204" pitchFamily="34" charset="0"/>
            </a:endParaRPr>
          </a:p>
          <a:p>
            <a:pPr marL="0" indent="0">
              <a:spcBef>
                <a:spcPts val="0"/>
              </a:spcBef>
              <a:buNone/>
            </a:pPr>
            <a:r>
              <a:rPr lang="de-DE" sz="1600" dirty="0">
                <a:latin typeface="Arial" panose="020B0604020202020204" pitchFamily="34" charset="0"/>
                <a:cs typeface="Arial" panose="020B0604020202020204" pitchFamily="34" charset="0"/>
              </a:rPr>
              <a:t>Die Not wohnt bei dir im Ort.</a:t>
            </a:r>
          </a:p>
          <a:p>
            <a:pPr marL="0" indent="0">
              <a:spcBef>
                <a:spcPts val="0"/>
              </a:spcBef>
              <a:buNone/>
            </a:pPr>
            <a:r>
              <a:rPr lang="de-DE" sz="1600" b="1" dirty="0">
                <a:solidFill>
                  <a:srgbClr val="FF0000"/>
                </a:solidFill>
                <a:latin typeface="Arial" panose="020B0604020202020204" pitchFamily="34" charset="0"/>
                <a:cs typeface="Arial" panose="020B0604020202020204" pitchFamily="34" charset="0"/>
              </a:rPr>
              <a:t>Die Hilfe auch.</a:t>
            </a:r>
            <a:endParaRPr lang="de-DE" sz="1600" baseline="30000" dirty="0">
              <a:solidFill>
                <a:srgbClr val="FF0000"/>
              </a:solidFill>
              <a:latin typeface="Arial" panose="020B0604020202020204" pitchFamily="34" charset="0"/>
              <a:cs typeface="Arial" panose="020B0604020202020204" pitchFamily="34" charset="0"/>
            </a:endParaRPr>
          </a:p>
          <a:p>
            <a:endParaRPr lang="de-DE" sz="1400" baseline="30000" dirty="0">
              <a:latin typeface="Arial" panose="020B0604020202020204" pitchFamily="34" charset="0"/>
              <a:cs typeface="Arial" panose="020B0604020202020204" pitchFamily="34" charset="0"/>
            </a:endParaRPr>
          </a:p>
        </p:txBody>
      </p:sp>
      <p:pic>
        <p:nvPicPr>
          <p:cNvPr id="7" name="Grafik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20431575">
            <a:off x="4612390" y="4681693"/>
            <a:ext cx="728279" cy="728279"/>
          </a:xfrm>
          <a:prstGeom prst="rect">
            <a:avLst/>
          </a:prstGeo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7944" y="1844824"/>
            <a:ext cx="4788024" cy="3192691"/>
          </a:xfrm>
          <a:prstGeom prst="rect">
            <a:avLst/>
          </a:prstGeom>
        </p:spPr>
      </p:pic>
    </p:spTree>
    <p:extLst>
      <p:ext uri="{BB962C8B-B14F-4D97-AF65-F5344CB8AC3E}">
        <p14:creationId xmlns:p14="http://schemas.microsoft.com/office/powerpoint/2010/main" val="3675957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85374" y="692697"/>
            <a:ext cx="7886700" cy="1325563"/>
          </a:xfrm>
        </p:spPr>
        <p:txBody>
          <a:bodyPr/>
          <a:lstStyle/>
          <a:p>
            <a:r>
              <a:rPr lang="de-AT" dirty="0">
                <a:latin typeface="Arial" panose="020B0604020202020204" pitchFamily="34" charset="0"/>
                <a:cs typeface="Arial" panose="020B0604020202020204" pitchFamily="34" charset="0"/>
              </a:rPr>
              <a:t>Kinder Zukunft schenken</a:t>
            </a:r>
            <a:endParaRPr lang="de-DE" dirty="0">
              <a:latin typeface="Arial" panose="020B0604020202020204" pitchFamily="34" charset="0"/>
              <a:cs typeface="Arial" panose="020B0604020202020204" pitchFamily="34" charset="0"/>
            </a:endParaRPr>
          </a:p>
        </p:txBody>
      </p:sp>
      <p:sp>
        <p:nvSpPr>
          <p:cNvPr id="6" name="Inhaltsplatzhalter 2"/>
          <p:cNvSpPr>
            <a:spLocks noGrp="1"/>
          </p:cNvSpPr>
          <p:nvPr>
            <p:ph idx="1"/>
          </p:nvPr>
        </p:nvSpPr>
        <p:spPr>
          <a:xfrm>
            <a:off x="1885374" y="1916833"/>
            <a:ext cx="3922594" cy="4248470"/>
          </a:xfrm>
        </p:spPr>
        <p:txBody>
          <a:bodyPr>
            <a:normAutofit/>
          </a:bodyPr>
          <a:lstStyle/>
          <a:p>
            <a:pPr marL="0" indent="0">
              <a:buNone/>
            </a:pPr>
            <a:r>
              <a:rPr lang="de-DE" sz="1600" dirty="0">
                <a:latin typeface="Arial" panose="020B0604020202020204" pitchFamily="34" charset="0"/>
                <a:cs typeface="Arial" panose="020B0604020202020204" pitchFamily="34" charset="0"/>
              </a:rPr>
              <a:t>Kinder, die in Armut oder an der Armutsgrenze leben, brauchen unsere Unterstützung. Die Caritas hilft ganz konkret: Das Mutter-Kind-Haus bietet jungen Müttern und ihren Kindern ein Dach über dem Kopf. In unseren Lerncafés unterstützen wir Kinder und Jugendliche durch individuelle Lernhilfe und Förderung. Das Projekt KIPKE (Kinder psychisch kranker Eltern) ermöglicht Kindern und Jugendlichen ein Sommercamp, wo sie eine unbeschwerte Zeit verbringen und einfach nur Kind sein können.</a:t>
            </a:r>
            <a:br>
              <a:rPr lang="de-DE" sz="1600" dirty="0">
                <a:latin typeface="Arial" panose="020B0604020202020204" pitchFamily="34" charset="0"/>
                <a:cs typeface="Arial" panose="020B0604020202020204" pitchFamily="34" charset="0"/>
              </a:rPr>
            </a:br>
            <a:br>
              <a:rPr lang="de-DE" sz="1600" dirty="0">
                <a:latin typeface="Arial" panose="020B0604020202020204" pitchFamily="34" charset="0"/>
                <a:cs typeface="Arial" panose="020B0604020202020204" pitchFamily="34" charset="0"/>
              </a:rPr>
            </a:br>
            <a:br>
              <a:rPr lang="de-DE" sz="1600" dirty="0">
                <a:latin typeface="Arial" panose="020B0604020202020204" pitchFamily="34" charset="0"/>
                <a:cs typeface="Arial" panose="020B0604020202020204" pitchFamily="34" charset="0"/>
              </a:rPr>
            </a:br>
            <a:r>
              <a:rPr lang="de-DE" sz="1600" dirty="0">
                <a:latin typeface="Arial" panose="020B0604020202020204" pitchFamily="34" charset="0"/>
                <a:cs typeface="Arial" panose="020B0604020202020204" pitchFamily="34" charset="0"/>
              </a:rPr>
              <a:t>Die Not wohnt bei dir im Ort.</a:t>
            </a:r>
          </a:p>
          <a:p>
            <a:pPr marL="0" indent="0">
              <a:spcBef>
                <a:spcPts val="0"/>
              </a:spcBef>
              <a:buNone/>
            </a:pPr>
            <a:r>
              <a:rPr lang="de-DE" sz="1600" b="1" dirty="0">
                <a:solidFill>
                  <a:srgbClr val="FF0000"/>
                </a:solidFill>
                <a:latin typeface="Arial" panose="020B0604020202020204" pitchFamily="34" charset="0"/>
                <a:cs typeface="Arial" panose="020B0604020202020204" pitchFamily="34" charset="0"/>
              </a:rPr>
              <a:t>Die Hilfe auch.</a:t>
            </a:r>
            <a:endParaRPr lang="de-DE" sz="1600" baseline="30000" dirty="0">
              <a:solidFill>
                <a:srgbClr val="FF0000"/>
              </a:solidFill>
              <a:latin typeface="Arial" panose="020B0604020202020204" pitchFamily="34" charset="0"/>
              <a:cs typeface="Arial" panose="020B0604020202020204" pitchFamily="34" charset="0"/>
            </a:endParaRPr>
          </a:p>
          <a:p>
            <a:endParaRPr lang="de-DE" sz="1600" dirty="0">
              <a:latin typeface="Arial" panose="020B0604020202020204" pitchFamily="34" charset="0"/>
              <a:cs typeface="Arial" panose="020B0604020202020204" pitchFamily="34" charset="0"/>
            </a:endParaRPr>
          </a:p>
        </p:txBody>
      </p:sp>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1801913">
            <a:off x="8992436" y="857977"/>
            <a:ext cx="728279" cy="728279"/>
          </a:xfrm>
          <a:prstGeom prst="rect">
            <a:avLst/>
          </a:prstGeom>
        </p:spPr>
      </p:pic>
      <p:pic>
        <p:nvPicPr>
          <p:cNvPr id="5" name="Grafik 4">
            <a:extLst>
              <a:ext uri="{FF2B5EF4-FFF2-40B4-BE49-F238E27FC236}">
                <a16:creationId xmlns:a16="http://schemas.microsoft.com/office/drawing/2014/main" id="{791CCDEC-D2D8-4430-8717-5E9532B2C6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5095" y="1965350"/>
            <a:ext cx="5003786" cy="3335857"/>
          </a:xfrm>
          <a:prstGeom prst="rect">
            <a:avLst/>
          </a:prstGeom>
        </p:spPr>
      </p:pic>
    </p:spTree>
    <p:extLst>
      <p:ext uri="{BB962C8B-B14F-4D97-AF65-F5344CB8AC3E}">
        <p14:creationId xmlns:p14="http://schemas.microsoft.com/office/powerpoint/2010/main" val="3046329409"/>
      </p:ext>
    </p:extLst>
  </p:cSld>
  <p:clrMapOvr>
    <a:masterClrMapping/>
  </p:clrMapOvr>
</p:sld>
</file>

<file path=ppt/theme/theme1.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719</Words>
  <Application>Microsoft Office PowerPoint</Application>
  <PresentationFormat>Breitbild</PresentationFormat>
  <Paragraphs>76</Paragraphs>
  <Slides>18</Slides>
  <Notes>10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18</vt:i4>
      </vt:variant>
    </vt:vector>
  </HeadingPairs>
  <TitlesOfParts>
    <vt:vector size="23" baseType="lpstr">
      <vt:lpstr>Arial</vt:lpstr>
      <vt:lpstr>Calibri</vt:lpstr>
      <vt:lpstr>Calibri Light</vt:lpstr>
      <vt:lpstr>Times New Roman</vt:lpstr>
      <vt:lpstr>Benutzerdefiniertes Design</vt:lpstr>
      <vt:lpstr>Pfarre xxx</vt:lpstr>
      <vt:lpstr>PowerPoint-Präsentation</vt:lpstr>
      <vt:lpstr>Weil wir bei Armut  nicht wegschauen. Wir helfen.</vt:lpstr>
      <vt:lpstr>Fragen für Ihren Hausbesuch</vt:lpstr>
      <vt:lpstr>Dafür sammeln Sie 2026</vt:lpstr>
      <vt:lpstr>Hilfe in akuten Notlagen</vt:lpstr>
      <vt:lpstr>Begleitung in Krankheit und bis zuletzt</vt:lpstr>
      <vt:lpstr>Leistbare Lebensmittel</vt:lpstr>
      <vt:lpstr>Kinder Zukunft schenken</vt:lpstr>
      <vt:lpstr>Material zu Ihrer Unterstützung</vt:lpstr>
      <vt:lpstr>Wiederverwendbare Mappe</vt:lpstr>
      <vt:lpstr>Haussammlungshotline</vt:lpstr>
      <vt:lpstr>Spendenabsetzbarkeit  Listen sind datenschutzkonform</vt:lpstr>
      <vt:lpstr>Kein Bargeld zu Hause? Einfach online spenden</vt:lpstr>
      <vt:lpstr>Online-Materialbestellung</vt:lpstr>
      <vt:lpstr>So haben Sie geholfen</vt:lpstr>
      <vt:lpstr>Kleines Dankeschön Erdäpfel-Gewürz aus der Werkstatt Gars</vt:lpstr>
      <vt:lpstr>PowerPoint-Präsentation</vt:lpstr>
    </vt:vector>
  </TitlesOfParts>
  <Company>Caritas der Erzdioezese Wien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ist eine  Titelüberschrift, die  dreizeilig läuft</dc:title>
  <dc:creator>AKoppitsch</dc:creator>
  <cp:lastModifiedBy>Tanzer Michael, DI</cp:lastModifiedBy>
  <cp:revision>634</cp:revision>
  <cp:lastPrinted>2016-03-16T11:59:46Z</cp:lastPrinted>
  <dcterms:created xsi:type="dcterms:W3CDTF">2013-11-05T14:04:45Z</dcterms:created>
  <dcterms:modified xsi:type="dcterms:W3CDTF">2026-03-27T09:02:45Z</dcterms:modified>
</cp:coreProperties>
</file>