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6" r:id="rId1"/>
  </p:sldMasterIdLst>
  <p:notesMasterIdLst>
    <p:notesMasterId r:id="rId19"/>
  </p:notesMasterIdLst>
  <p:handoutMasterIdLst>
    <p:handoutMasterId r:id="rId20"/>
  </p:handoutMasterIdLst>
  <p:sldIdLst>
    <p:sldId id="403" r:id="rId2"/>
    <p:sldId id="404" r:id="rId3"/>
    <p:sldId id="405" r:id="rId4"/>
    <p:sldId id="417" r:id="rId5"/>
    <p:sldId id="416" r:id="rId6"/>
    <p:sldId id="407" r:id="rId7"/>
    <p:sldId id="408" r:id="rId8"/>
    <p:sldId id="409" r:id="rId9"/>
    <p:sldId id="410" r:id="rId10"/>
    <p:sldId id="412" r:id="rId11"/>
    <p:sldId id="422" r:id="rId12"/>
    <p:sldId id="419" r:id="rId13"/>
    <p:sldId id="420" r:id="rId14"/>
    <p:sldId id="423" r:id="rId15"/>
    <p:sldId id="401" r:id="rId16"/>
    <p:sldId id="421" r:id="rId17"/>
    <p:sldId id="392" r:id="rId18"/>
  </p:sldIdLst>
  <p:sldSz cx="9144000" cy="6858000" type="screen4x3"/>
  <p:notesSz cx="6669088" cy="9872663"/>
  <p:defaultTextStyle>
    <a:defPPr>
      <a:defRPr lang="de-AT"/>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CC"/>
    <a:srgbClr val="800000"/>
    <a:srgbClr val="EAEAEA"/>
    <a:srgbClr val="FF7C80"/>
    <a:srgbClr val="FF5050"/>
    <a:srgbClr val="F8F8F8"/>
    <a:srgbClr val="FF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1006" autoAdjust="0"/>
  </p:normalViewPr>
  <p:slideViewPr>
    <p:cSldViewPr>
      <p:cViewPr varScale="1">
        <p:scale>
          <a:sx n="105" d="100"/>
          <a:sy n="105" d="100"/>
        </p:scale>
        <p:origin x="2154" y="-21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2" d="100"/>
          <a:sy n="62" d="100"/>
        </p:scale>
        <p:origin x="326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AT"/>
          </a:p>
        </p:txBody>
      </p:sp>
      <p:sp>
        <p:nvSpPr>
          <p:cNvPr id="19459" name="Rectangle 3"/>
          <p:cNvSpPr>
            <a:spLocks noGrp="1" noChangeArrowheads="1"/>
          </p:cNvSpPr>
          <p:nvPr>
            <p:ph type="dt" sz="quarter" idx="1"/>
          </p:nvPr>
        </p:nvSpPr>
        <p:spPr bwMode="auto">
          <a:xfrm>
            <a:off x="377915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e-AT"/>
          </a:p>
        </p:txBody>
      </p:sp>
      <p:sp>
        <p:nvSpPr>
          <p:cNvPr id="19460" name="Rectangle 4"/>
          <p:cNvSpPr>
            <a:spLocks noGrp="1" noChangeArrowheads="1"/>
          </p:cNvSpPr>
          <p:nvPr>
            <p:ph type="ftr" sz="quarter" idx="2"/>
          </p:nvPr>
        </p:nvSpPr>
        <p:spPr bwMode="auto">
          <a:xfrm>
            <a:off x="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AT"/>
          </a:p>
        </p:txBody>
      </p:sp>
      <p:sp>
        <p:nvSpPr>
          <p:cNvPr id="19461" name="Rectangle 5"/>
          <p:cNvSpPr>
            <a:spLocks noGrp="1" noChangeArrowheads="1"/>
          </p:cNvSpPr>
          <p:nvPr>
            <p:ph type="sldNum" sz="quarter" idx="3"/>
          </p:nvPr>
        </p:nvSpPr>
        <p:spPr bwMode="auto">
          <a:xfrm>
            <a:off x="377915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428D790-3B56-4D68-918A-C9A76EC2DB77}" type="slidenum">
              <a:rPr lang="de-AT"/>
              <a:pPr>
                <a:defRPr/>
              </a:pPr>
              <a:t>‹Nr.›</a:t>
            </a:fld>
            <a:endParaRPr lang="de-AT"/>
          </a:p>
        </p:txBody>
      </p:sp>
    </p:spTree>
    <p:extLst>
      <p:ext uri="{BB962C8B-B14F-4D97-AF65-F5344CB8AC3E}">
        <p14:creationId xmlns:p14="http://schemas.microsoft.com/office/powerpoint/2010/main" val="3320823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AT"/>
          </a:p>
        </p:txBody>
      </p:sp>
      <p:sp>
        <p:nvSpPr>
          <p:cNvPr id="14339" name="Rectangle 3"/>
          <p:cNvSpPr>
            <a:spLocks noGrp="1" noChangeArrowheads="1"/>
          </p:cNvSpPr>
          <p:nvPr>
            <p:ph type="dt" idx="1"/>
          </p:nvPr>
        </p:nvSpPr>
        <p:spPr bwMode="auto">
          <a:xfrm>
            <a:off x="377915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e-AT"/>
          </a:p>
        </p:txBody>
      </p:sp>
      <p:sp>
        <p:nvSpPr>
          <p:cNvPr id="28676"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889212" y="4689515"/>
            <a:ext cx="4890665"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noProof="0" smtClean="0"/>
              <a:t>Klicken Sie, um die Formate des Vorlagentextes zu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14342" name="Rectangle 6"/>
          <p:cNvSpPr>
            <a:spLocks noGrp="1" noChangeArrowheads="1"/>
          </p:cNvSpPr>
          <p:nvPr>
            <p:ph type="ftr" sz="quarter" idx="4"/>
          </p:nvPr>
        </p:nvSpPr>
        <p:spPr bwMode="auto">
          <a:xfrm>
            <a:off x="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AT"/>
          </a:p>
        </p:txBody>
      </p:sp>
      <p:sp>
        <p:nvSpPr>
          <p:cNvPr id="14343" name="Rectangle 7"/>
          <p:cNvSpPr>
            <a:spLocks noGrp="1" noChangeArrowheads="1"/>
          </p:cNvSpPr>
          <p:nvPr>
            <p:ph type="sldNum" sz="quarter" idx="5"/>
          </p:nvPr>
        </p:nvSpPr>
        <p:spPr bwMode="auto">
          <a:xfrm>
            <a:off x="377915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C566796-4DD8-4323-9882-DF8E05FCCE95}" type="slidenum">
              <a:rPr lang="de-AT"/>
              <a:pPr>
                <a:defRPr/>
              </a:pPr>
              <a:t>‹Nr.›</a:t>
            </a:fld>
            <a:endParaRPr lang="de-AT"/>
          </a:p>
        </p:txBody>
      </p:sp>
    </p:spTree>
    <p:extLst>
      <p:ext uri="{BB962C8B-B14F-4D97-AF65-F5344CB8AC3E}">
        <p14:creationId xmlns:p14="http://schemas.microsoft.com/office/powerpoint/2010/main" val="12051423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2</a:t>
            </a:fld>
            <a:endParaRPr lang="de-AT"/>
          </a:p>
        </p:txBody>
      </p:sp>
    </p:spTree>
    <p:extLst>
      <p:ext uri="{BB962C8B-B14F-4D97-AF65-F5344CB8AC3E}">
        <p14:creationId xmlns:p14="http://schemas.microsoft.com/office/powerpoint/2010/main" val="187568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9</a:t>
            </a:fld>
            <a:endParaRPr lang="de-AT"/>
          </a:p>
        </p:txBody>
      </p:sp>
    </p:spTree>
    <p:extLst>
      <p:ext uri="{BB962C8B-B14F-4D97-AF65-F5344CB8AC3E}">
        <p14:creationId xmlns:p14="http://schemas.microsoft.com/office/powerpoint/2010/main" val="235475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10</a:t>
            </a:fld>
            <a:endParaRPr lang="de-AT"/>
          </a:p>
        </p:txBody>
      </p:sp>
    </p:spTree>
    <p:extLst>
      <p:ext uri="{BB962C8B-B14F-4D97-AF65-F5344CB8AC3E}">
        <p14:creationId xmlns:p14="http://schemas.microsoft.com/office/powerpoint/2010/main" val="19602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11</a:t>
            </a:fld>
            <a:endParaRPr lang="de-AT"/>
          </a:p>
        </p:txBody>
      </p:sp>
    </p:spTree>
    <p:extLst>
      <p:ext uri="{BB962C8B-B14F-4D97-AF65-F5344CB8AC3E}">
        <p14:creationId xmlns:p14="http://schemas.microsoft.com/office/powerpoint/2010/main" val="229535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12</a:t>
            </a:fld>
            <a:endParaRPr lang="de-AT"/>
          </a:p>
        </p:txBody>
      </p:sp>
    </p:spTree>
    <p:extLst>
      <p:ext uri="{BB962C8B-B14F-4D97-AF65-F5344CB8AC3E}">
        <p14:creationId xmlns:p14="http://schemas.microsoft.com/office/powerpoint/2010/main" val="251888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13</a:t>
            </a:fld>
            <a:endParaRPr lang="de-AT"/>
          </a:p>
        </p:txBody>
      </p:sp>
    </p:spTree>
    <p:extLst>
      <p:ext uri="{BB962C8B-B14F-4D97-AF65-F5344CB8AC3E}">
        <p14:creationId xmlns:p14="http://schemas.microsoft.com/office/powerpoint/2010/main" val="319559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14</a:t>
            </a:fld>
            <a:endParaRPr lang="de-AT"/>
          </a:p>
        </p:txBody>
      </p:sp>
    </p:spTree>
    <p:extLst>
      <p:ext uri="{BB962C8B-B14F-4D97-AF65-F5344CB8AC3E}">
        <p14:creationId xmlns:p14="http://schemas.microsoft.com/office/powerpoint/2010/main" val="70674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16</a:t>
            </a:fld>
            <a:endParaRPr lang="de-AT"/>
          </a:p>
        </p:txBody>
      </p:sp>
    </p:spTree>
    <p:extLst>
      <p:ext uri="{BB962C8B-B14F-4D97-AF65-F5344CB8AC3E}">
        <p14:creationId xmlns:p14="http://schemas.microsoft.com/office/powerpoint/2010/main" val="161608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noAutofit/>
          </a:bodyPr>
          <a:lstStyle>
            <a:lvl1pPr algn="ctr">
              <a:defRPr sz="6000" b="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395536" y="3861047"/>
            <a:ext cx="8352928" cy="1826827"/>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081837" y="12660907"/>
            <a:ext cx="2057400" cy="365125"/>
          </a:xfrm>
          <a:prstGeom prst="rect">
            <a:avLst/>
          </a:prstGeom>
        </p:spPr>
        <p:txBody>
          <a:bodyPr/>
          <a:lstStyle/>
          <a:p>
            <a:fld id="{79993A3A-89AE-4F94-A240-CF4CC0846FFB}" type="slidenum">
              <a:rPr lang="de-DE" smtClean="0"/>
              <a:t>‹Nr.›</a:t>
            </a:fld>
            <a:endParaRPr lang="de-DE" dirty="0"/>
          </a:p>
        </p:txBody>
      </p:sp>
    </p:spTree>
    <p:extLst>
      <p:ext uri="{BB962C8B-B14F-4D97-AF65-F5344CB8AC3E}">
        <p14:creationId xmlns:p14="http://schemas.microsoft.com/office/powerpoint/2010/main" val="32251831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96652" y="980728"/>
            <a:ext cx="7055668" cy="865491"/>
          </a:xfrm>
        </p:spPr>
        <p:txBody>
          <a:bodyPr/>
          <a:lstStyle>
            <a:lvl1pPr>
              <a:defRPr sz="3600" b="1">
                <a:latin typeface="Arial" panose="020B0604020202020204" pitchFamily="34" charset="0"/>
                <a:cs typeface="Arial" panose="020B0604020202020204" pitchFamily="34" charset="0"/>
              </a:defRPr>
            </a:lvl1pPr>
          </a:lstStyle>
          <a:p>
            <a:r>
              <a:rPr lang="de-DE" dirty="0" smtClean="0"/>
              <a:t>Titelmasterformat durch</a:t>
            </a:r>
            <a:endParaRPr lang="de-DE" dirty="0"/>
          </a:p>
        </p:txBody>
      </p:sp>
      <p:sp>
        <p:nvSpPr>
          <p:cNvPr id="3" name="Vertikaler Textplatzhalter 2"/>
          <p:cNvSpPr>
            <a:spLocks noGrp="1"/>
          </p:cNvSpPr>
          <p:nvPr>
            <p:ph type="body" orient="vert" idx="1"/>
          </p:nvPr>
        </p:nvSpPr>
        <p:spPr>
          <a:xfrm>
            <a:off x="396652" y="2005012"/>
            <a:ext cx="8350696" cy="3656236"/>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9978488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240" y="1052736"/>
            <a:ext cx="1971675" cy="4608512"/>
          </a:xfrm>
        </p:spPr>
        <p:txBody>
          <a:bodyPr vert="eaVert"/>
          <a:lstStyle>
            <a:lvl1pPr>
              <a:defRPr>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a:xfrm>
            <a:off x="376918" y="1052736"/>
            <a:ext cx="5762625" cy="4608512"/>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16838833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pPr>
              <a:defRPr/>
            </a:pPr>
            <a:endParaRPr lang="de-AT" dirty="0"/>
          </a:p>
        </p:txBody>
      </p:sp>
      <p:sp>
        <p:nvSpPr>
          <p:cNvPr id="4" name="Titel 1"/>
          <p:cNvSpPr txBox="1">
            <a:spLocks/>
          </p:cNvSpPr>
          <p:nvPr userDrawn="1"/>
        </p:nvSpPr>
        <p:spPr>
          <a:xfrm>
            <a:off x="395536" y="1162843"/>
            <a:ext cx="8352928" cy="6819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e-DE" dirty="0" smtClean="0"/>
              <a:t>Titelmasterformat durch Klicken</a:t>
            </a:r>
            <a:endParaRPr lang="de-DE" dirty="0"/>
          </a:p>
        </p:txBody>
      </p:sp>
    </p:spTree>
    <p:extLst>
      <p:ext uri="{BB962C8B-B14F-4D97-AF65-F5344CB8AC3E}">
        <p14:creationId xmlns:p14="http://schemas.microsoft.com/office/powerpoint/2010/main" val="6174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536" y="1162843"/>
            <a:ext cx="8352928" cy="681981"/>
          </a:xfrm>
        </p:spPr>
        <p:txBody>
          <a:bodyPr anchor="t">
            <a:noAutofit/>
          </a:bodyPr>
          <a:lstStyle>
            <a:lvl1pPr>
              <a:defRPr sz="3600" b="1">
                <a:latin typeface="Arial" panose="020B0604020202020204" pitchFamily="34" charset="0"/>
                <a:cs typeface="Arial" panose="020B0604020202020204" pitchFamily="34" charset="0"/>
              </a:defRPr>
            </a:lvl1pPr>
          </a:lstStyle>
          <a:p>
            <a:r>
              <a:rPr lang="de-DE" dirty="0" smtClean="0"/>
              <a:t>Titelmasterformat durch Klicken</a:t>
            </a:r>
            <a:endParaRPr lang="de-DE" dirty="0"/>
          </a:p>
        </p:txBody>
      </p:sp>
      <p:sp>
        <p:nvSpPr>
          <p:cNvPr id="3" name="Inhaltsplatzhalter 2"/>
          <p:cNvSpPr>
            <a:spLocks noGrp="1"/>
          </p:cNvSpPr>
          <p:nvPr>
            <p:ph idx="1"/>
          </p:nvPr>
        </p:nvSpPr>
        <p:spPr>
          <a:xfrm>
            <a:off x="395536" y="1988841"/>
            <a:ext cx="8352928" cy="3672407"/>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0"/>
            <a:endParaRPr lang="de-DE" dirty="0"/>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9443491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5536" y="1709738"/>
            <a:ext cx="8352928" cy="2852737"/>
          </a:xfrm>
        </p:spPr>
        <p:txBody>
          <a:bodyPr anchor="b"/>
          <a:lstStyle>
            <a:lvl1pPr>
              <a:defRPr sz="6000"/>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395536" y="4581129"/>
            <a:ext cx="8352928" cy="108011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Formatvorlagen des Textmasters bearbeiten</a:t>
            </a:r>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16956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536" y="1851034"/>
            <a:ext cx="3867150" cy="38102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860032" y="1851034"/>
            <a:ext cx="3867150" cy="38102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8" name="Titel 1"/>
          <p:cNvSpPr txBox="1">
            <a:spLocks/>
          </p:cNvSpPr>
          <p:nvPr userDrawn="1"/>
        </p:nvSpPr>
        <p:spPr>
          <a:xfrm>
            <a:off x="395536" y="1124745"/>
            <a:ext cx="8352928" cy="5760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e-DE" dirty="0" smtClean="0"/>
              <a:t>Titelmasterformat durch Klicken</a:t>
            </a:r>
            <a:endParaRPr lang="de-DE" dirty="0"/>
          </a:p>
        </p:txBody>
      </p:sp>
    </p:spTree>
    <p:extLst>
      <p:ext uri="{BB962C8B-B14F-4D97-AF65-F5344CB8AC3E}">
        <p14:creationId xmlns:p14="http://schemas.microsoft.com/office/powerpoint/2010/main" val="3652450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395536" y="1988841"/>
            <a:ext cx="3853996" cy="36724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860676" y="1988841"/>
            <a:ext cx="3887788" cy="36724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Fußzeilenplatzhalt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9" name="Titel 1"/>
          <p:cNvSpPr>
            <a:spLocks noGrp="1"/>
          </p:cNvSpPr>
          <p:nvPr>
            <p:ph type="title"/>
          </p:nvPr>
        </p:nvSpPr>
        <p:spPr>
          <a:xfrm>
            <a:off x="395536" y="1162843"/>
            <a:ext cx="8352928" cy="681981"/>
          </a:xfrm>
        </p:spPr>
        <p:txBody>
          <a:bodyPr anchor="t">
            <a:noAutofit/>
          </a:bodyPr>
          <a:lstStyle>
            <a:lvl1pPr>
              <a:defRPr sz="3600" b="1">
                <a:latin typeface="Arial" panose="020B0604020202020204" pitchFamily="34" charset="0"/>
                <a:cs typeface="Arial" panose="020B0604020202020204" pitchFamily="34" charset="0"/>
              </a:defRPr>
            </a:lvl1pPr>
          </a:lstStyle>
          <a:p>
            <a:r>
              <a:rPr lang="de-DE" dirty="0" smtClean="0"/>
              <a:t>Titelmasterformat durch Klicken</a:t>
            </a:r>
            <a:endParaRPr lang="de-DE" dirty="0"/>
          </a:p>
        </p:txBody>
      </p:sp>
    </p:spTree>
    <p:extLst>
      <p:ext uri="{BB962C8B-B14F-4D97-AF65-F5344CB8AC3E}">
        <p14:creationId xmlns:p14="http://schemas.microsoft.com/office/powerpoint/2010/main" val="36106582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5" name="Titel 1"/>
          <p:cNvSpPr txBox="1">
            <a:spLocks/>
          </p:cNvSpPr>
          <p:nvPr userDrawn="1"/>
        </p:nvSpPr>
        <p:spPr>
          <a:xfrm>
            <a:off x="395536" y="1162843"/>
            <a:ext cx="8352928" cy="6819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e-DE" dirty="0" smtClean="0"/>
              <a:t>Titelmasterformat durch Klicken</a:t>
            </a:r>
            <a:endParaRPr lang="de-DE" dirty="0"/>
          </a:p>
        </p:txBody>
      </p:sp>
    </p:spTree>
    <p:extLst>
      <p:ext uri="{BB962C8B-B14F-4D97-AF65-F5344CB8AC3E}">
        <p14:creationId xmlns:p14="http://schemas.microsoft.com/office/powerpoint/2010/main" val="21490067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2681602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5536" y="987424"/>
            <a:ext cx="2949575" cy="1069975"/>
          </a:xfrm>
        </p:spPr>
        <p:txBody>
          <a:bodyPr anchor="b"/>
          <a:lstStyle>
            <a:lvl1pPr>
              <a:defRPr sz="3200">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067944" y="987425"/>
            <a:ext cx="4629150" cy="467382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395536" y="2057400"/>
            <a:ext cx="2949575" cy="360384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Formatvorlagen des Textmasters bearbeiten</a:t>
            </a:r>
          </a:p>
        </p:txBody>
      </p:sp>
      <p:sp>
        <p:nvSpPr>
          <p:cNvPr id="6" name="Fußzeilenplatzhalt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20593754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5536" y="995362"/>
            <a:ext cx="2949575" cy="1062037"/>
          </a:xfrm>
        </p:spPr>
        <p:txBody>
          <a:bodyPr anchor="b"/>
          <a:lstStyle>
            <a:lvl1pPr>
              <a:defRPr sz="3200">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4067944" y="995363"/>
            <a:ext cx="4629150" cy="466588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395536" y="2057400"/>
            <a:ext cx="2949575" cy="360384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Formatvorlagen des Textmasters bearbeiten</a:t>
            </a:r>
          </a:p>
        </p:txBody>
      </p:sp>
      <p:sp>
        <p:nvSpPr>
          <p:cNvPr id="6" name="Fußzeilenplatzhalt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721239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26670" y="346982"/>
            <a:ext cx="7025650" cy="1325563"/>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28902" y="1988840"/>
            <a:ext cx="8350696" cy="3672408"/>
          </a:xfrm>
          <a:prstGeom prst="rect">
            <a:avLst/>
          </a:prstGeom>
        </p:spPr>
        <p:txBody>
          <a:bodyPr vert="horz" lIns="91440" tIns="45720" rIns="91440" bIns="45720" rtlCol="0">
            <a:no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pic>
        <p:nvPicPr>
          <p:cNvPr id="4" name="Grafik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0" y="6011275"/>
            <a:ext cx="1372743" cy="710200"/>
          </a:xfrm>
          <a:prstGeom prst="rect">
            <a:avLst/>
          </a:prstGeom>
        </p:spPr>
      </p:pic>
    </p:spTree>
    <p:extLst>
      <p:ext uri="{BB962C8B-B14F-4D97-AF65-F5344CB8AC3E}">
        <p14:creationId xmlns:p14="http://schemas.microsoft.com/office/powerpoint/2010/main" val="2555314053"/>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1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1844825"/>
            <a:ext cx="5760640" cy="2088232"/>
          </a:xfrm>
        </p:spPr>
        <p:txBody>
          <a:bodyPr/>
          <a:lstStyle/>
          <a:p>
            <a:pPr algn="ctr"/>
            <a:r>
              <a:rPr lang="de-AT" sz="8000" dirty="0" smtClean="0"/>
              <a:t>Pfarre</a:t>
            </a:r>
            <a:br>
              <a:rPr lang="de-AT" sz="8000" dirty="0" smtClean="0"/>
            </a:br>
            <a:r>
              <a:rPr lang="de-AT" sz="8000" dirty="0" smtClean="0"/>
              <a:t>xxx</a:t>
            </a:r>
            <a:endParaRPr lang="de-AT" sz="5400" dirty="0"/>
          </a:p>
        </p:txBody>
      </p:sp>
      <p:pic>
        <p:nvPicPr>
          <p:cNvPr id="4" name="Picture 3" descr="O:\SAMMLUNG\HS\2017\Druckmaterialien\Haushaltsfolder\HS_Haushaltsfolder_2016_Druc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686" t="60936" b="7077"/>
          <a:stretch/>
        </p:blipFill>
        <p:spPr bwMode="auto">
          <a:xfrm rot="20436114">
            <a:off x="5089804" y="4300065"/>
            <a:ext cx="3337112" cy="152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216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29924" t="14699" r="26764" b="14951"/>
          <a:stretch/>
        </p:blipFill>
        <p:spPr>
          <a:xfrm rot="507143">
            <a:off x="1323515" y="1500835"/>
            <a:ext cx="958033" cy="1167058"/>
          </a:xfrm>
          <a:prstGeom prst="rect">
            <a:avLst/>
          </a:prstGeom>
        </p:spPr>
      </p:pic>
      <p:pic>
        <p:nvPicPr>
          <p:cNvPr id="6" name="Grafik 5"/>
          <p:cNvPicPr>
            <a:picLocks noChangeAspect="1"/>
          </p:cNvPicPr>
          <p:nvPr/>
        </p:nvPicPr>
        <p:blipFill>
          <a:blip r:embed="rId4"/>
          <a:stretch>
            <a:fillRect/>
          </a:stretch>
        </p:blipFill>
        <p:spPr>
          <a:xfrm rot="325893">
            <a:off x="2431889" y="4278391"/>
            <a:ext cx="4402991" cy="2091358"/>
          </a:xfrm>
          <a:prstGeom prst="rect">
            <a:avLst/>
          </a:prstGeom>
          <a:effectLst>
            <a:outerShdw blurRad="63500" sx="102000" sy="102000" algn="ctr" rotWithShape="0">
              <a:prstClr val="black">
                <a:alpha val="40000"/>
              </a:prstClr>
            </a:outerShdw>
          </a:effectLst>
        </p:spPr>
      </p:pic>
      <p:pic>
        <p:nvPicPr>
          <p:cNvPr id="5" name="Grafik 4"/>
          <p:cNvPicPr>
            <a:picLocks noChangeAspect="1"/>
          </p:cNvPicPr>
          <p:nvPr/>
        </p:nvPicPr>
        <p:blipFill>
          <a:blip r:embed="rId5"/>
          <a:stretch>
            <a:fillRect/>
          </a:stretch>
        </p:blipFill>
        <p:spPr>
          <a:xfrm rot="21182247">
            <a:off x="7236859" y="1921203"/>
            <a:ext cx="1403514" cy="1990722"/>
          </a:xfrm>
          <a:prstGeom prst="rect">
            <a:avLst/>
          </a:prstGeom>
          <a:effectLst>
            <a:outerShdw blurRad="63500" sx="102000" sy="102000" algn="ctr" rotWithShape="0">
              <a:prstClr val="black">
                <a:alpha val="40000"/>
              </a:prstClr>
            </a:outerShdw>
          </a:effectLst>
        </p:spPr>
      </p:pic>
      <p:sp>
        <p:nvSpPr>
          <p:cNvPr id="2" name="Titel 1"/>
          <p:cNvSpPr>
            <a:spLocks noGrp="1"/>
          </p:cNvSpPr>
          <p:nvPr>
            <p:ph type="title"/>
          </p:nvPr>
        </p:nvSpPr>
        <p:spPr>
          <a:xfrm>
            <a:off x="361374" y="404664"/>
            <a:ext cx="8171066" cy="1325563"/>
          </a:xfrm>
        </p:spPr>
        <p:txBody>
          <a:bodyPr/>
          <a:lstStyle/>
          <a:p>
            <a:r>
              <a:rPr lang="de-AT" dirty="0" smtClean="0"/>
              <a:t>Material zu Ihrer Unterstützung</a:t>
            </a:r>
            <a:endParaRPr lang="de-DE" dirty="0"/>
          </a:p>
        </p:txBody>
      </p:sp>
      <p:sp>
        <p:nvSpPr>
          <p:cNvPr id="12" name="Textfeld 11"/>
          <p:cNvSpPr txBox="1"/>
          <p:nvPr/>
        </p:nvSpPr>
        <p:spPr>
          <a:xfrm>
            <a:off x="395536" y="2854677"/>
            <a:ext cx="2441983" cy="646331"/>
          </a:xfrm>
          <a:prstGeom prst="rect">
            <a:avLst/>
          </a:prstGeom>
          <a:noFill/>
        </p:spPr>
        <p:txBody>
          <a:bodyPr wrap="square" rtlCol="0">
            <a:spAutoFit/>
          </a:bodyPr>
          <a:lstStyle/>
          <a:p>
            <a:r>
              <a:rPr lang="de-AT" sz="1800" b="1" dirty="0" smtClean="0">
                <a:latin typeface="Arial" panose="020B0604020202020204" pitchFamily="34" charset="0"/>
              </a:rPr>
              <a:t>Information für Sammler*innen</a:t>
            </a:r>
            <a:endParaRPr lang="de-AT" sz="1800" b="1" dirty="0">
              <a:latin typeface="Arial" panose="020B0604020202020204" pitchFamily="34" charset="0"/>
            </a:endParaRPr>
          </a:p>
        </p:txBody>
      </p:sp>
      <p:sp>
        <p:nvSpPr>
          <p:cNvPr id="13" name="Textfeld 12"/>
          <p:cNvSpPr txBox="1"/>
          <p:nvPr/>
        </p:nvSpPr>
        <p:spPr>
          <a:xfrm>
            <a:off x="3271633" y="3428370"/>
            <a:ext cx="2441983" cy="646331"/>
          </a:xfrm>
          <a:prstGeom prst="rect">
            <a:avLst/>
          </a:prstGeom>
          <a:noFill/>
        </p:spPr>
        <p:txBody>
          <a:bodyPr wrap="square" rtlCol="0">
            <a:spAutoFit/>
          </a:bodyPr>
          <a:lstStyle/>
          <a:p>
            <a:r>
              <a:rPr lang="de-AT" sz="1800" b="1" dirty="0">
                <a:latin typeface="Arial" panose="020B0604020202020204" pitchFamily="34" charset="0"/>
              </a:rPr>
              <a:t>Information für </a:t>
            </a:r>
            <a:r>
              <a:rPr lang="de-AT" sz="1800" b="1" dirty="0" smtClean="0">
                <a:latin typeface="Arial" panose="020B0604020202020204" pitchFamily="34" charset="0"/>
              </a:rPr>
              <a:t>Spender*innen</a:t>
            </a:r>
            <a:endParaRPr lang="de-AT" sz="1800" b="1" dirty="0">
              <a:latin typeface="Arial" panose="020B0604020202020204" pitchFamily="34" charset="0"/>
            </a:endParaRPr>
          </a:p>
        </p:txBody>
      </p:sp>
      <p:sp>
        <p:nvSpPr>
          <p:cNvPr id="15" name="Textfeld 14"/>
          <p:cNvSpPr txBox="1"/>
          <p:nvPr/>
        </p:nvSpPr>
        <p:spPr>
          <a:xfrm>
            <a:off x="6983222" y="4508172"/>
            <a:ext cx="1935839" cy="369332"/>
          </a:xfrm>
          <a:prstGeom prst="rect">
            <a:avLst/>
          </a:prstGeom>
          <a:solidFill>
            <a:schemeClr val="bg1">
              <a:alpha val="59000"/>
            </a:schemeClr>
          </a:solidFill>
        </p:spPr>
        <p:txBody>
          <a:bodyPr wrap="square" rtlCol="0">
            <a:spAutoFit/>
          </a:bodyPr>
          <a:lstStyle/>
          <a:p>
            <a:r>
              <a:rPr lang="de-AT" sz="1800" b="1" dirty="0" smtClean="0">
                <a:latin typeface="Arial" panose="020B0604020202020204" pitchFamily="34" charset="0"/>
              </a:rPr>
              <a:t>Segensbänder</a:t>
            </a:r>
            <a:endParaRPr lang="de-AT" sz="1800" b="1" dirty="0">
              <a:latin typeface="Arial" panose="020B0604020202020204" pitchFamily="34" charset="0"/>
            </a:endParaRPr>
          </a:p>
        </p:txBody>
      </p:sp>
      <p:sp>
        <p:nvSpPr>
          <p:cNvPr id="18" name="Textfeld 17"/>
          <p:cNvSpPr txBox="1"/>
          <p:nvPr/>
        </p:nvSpPr>
        <p:spPr>
          <a:xfrm>
            <a:off x="4692878" y="1617742"/>
            <a:ext cx="1728192" cy="369332"/>
          </a:xfrm>
          <a:prstGeom prst="rect">
            <a:avLst/>
          </a:prstGeom>
          <a:noFill/>
        </p:spPr>
        <p:txBody>
          <a:bodyPr wrap="square" rtlCol="0">
            <a:spAutoFit/>
          </a:bodyPr>
          <a:lstStyle/>
          <a:p>
            <a:r>
              <a:rPr lang="de-AT" sz="1800" b="1" dirty="0" smtClean="0">
                <a:latin typeface="Arial" panose="020B0604020202020204" pitchFamily="34" charset="0"/>
              </a:rPr>
              <a:t>Sammellisten</a:t>
            </a:r>
            <a:endParaRPr lang="de-AT" sz="1800" b="1" dirty="0">
              <a:latin typeface="Arial" panose="020B0604020202020204" pitchFamily="34" charset="0"/>
            </a:endParaRPr>
          </a:p>
        </p:txBody>
      </p:sp>
      <p:sp>
        <p:nvSpPr>
          <p:cNvPr id="19" name="Textfeld 18"/>
          <p:cNvSpPr txBox="1"/>
          <p:nvPr/>
        </p:nvSpPr>
        <p:spPr>
          <a:xfrm>
            <a:off x="6363694" y="1217063"/>
            <a:ext cx="2780306" cy="646331"/>
          </a:xfrm>
          <a:prstGeom prst="rect">
            <a:avLst/>
          </a:prstGeom>
          <a:noFill/>
        </p:spPr>
        <p:txBody>
          <a:bodyPr wrap="square" rtlCol="0">
            <a:spAutoFit/>
          </a:bodyPr>
          <a:lstStyle/>
          <a:p>
            <a:r>
              <a:rPr lang="de-AT" sz="1800" b="1" dirty="0" smtClean="0">
                <a:latin typeface="Arial" panose="020B0604020202020204" pitchFamily="34" charset="0"/>
              </a:rPr>
              <a:t>Formular Spendenabsetzbarkeit</a:t>
            </a:r>
            <a:endParaRPr lang="de-AT" sz="1800" b="1" dirty="0">
              <a:latin typeface="Arial" panose="020B0604020202020204" pitchFamily="34" charset="0"/>
            </a:endParaRPr>
          </a:p>
        </p:txBody>
      </p:sp>
      <p:sp>
        <p:nvSpPr>
          <p:cNvPr id="20" name="Textfeld 19"/>
          <p:cNvSpPr txBox="1"/>
          <p:nvPr/>
        </p:nvSpPr>
        <p:spPr>
          <a:xfrm>
            <a:off x="137957" y="1419383"/>
            <a:ext cx="2441983" cy="369332"/>
          </a:xfrm>
          <a:prstGeom prst="rect">
            <a:avLst/>
          </a:prstGeom>
          <a:noFill/>
        </p:spPr>
        <p:txBody>
          <a:bodyPr wrap="square" rtlCol="0">
            <a:spAutoFit/>
          </a:bodyPr>
          <a:lstStyle/>
          <a:p>
            <a:r>
              <a:rPr lang="de-AT" sz="1800" b="1" dirty="0" smtClean="0">
                <a:latin typeface="Arial" panose="020B0604020202020204" pitchFamily="34" charset="0"/>
              </a:rPr>
              <a:t>Geschenk</a:t>
            </a:r>
            <a:endParaRPr lang="de-AT" sz="1800" b="1" dirty="0">
              <a:latin typeface="Arial" panose="020B0604020202020204" pitchFamily="34" charset="0"/>
            </a:endParaRPr>
          </a:p>
        </p:txBody>
      </p:sp>
      <p:sp>
        <p:nvSpPr>
          <p:cNvPr id="21" name="Textfeld 20"/>
          <p:cNvSpPr txBox="1"/>
          <p:nvPr/>
        </p:nvSpPr>
        <p:spPr>
          <a:xfrm>
            <a:off x="2408142" y="1196752"/>
            <a:ext cx="2523898" cy="646331"/>
          </a:xfrm>
          <a:prstGeom prst="rect">
            <a:avLst/>
          </a:prstGeom>
          <a:noFill/>
        </p:spPr>
        <p:txBody>
          <a:bodyPr wrap="square" rtlCol="0">
            <a:spAutoFit/>
          </a:bodyPr>
          <a:lstStyle/>
          <a:p>
            <a:r>
              <a:rPr lang="de-AT" sz="1800" b="1" dirty="0" smtClean="0">
                <a:latin typeface="Arial" panose="020B0604020202020204" pitchFamily="34" charset="0"/>
              </a:rPr>
              <a:t>Post-</a:t>
            </a:r>
            <a:r>
              <a:rPr lang="de-AT" sz="1800" b="1" dirty="0" err="1">
                <a:latin typeface="Arial" panose="020B0604020202020204" pitchFamily="34" charset="0"/>
              </a:rPr>
              <a:t>i</a:t>
            </a:r>
            <a:r>
              <a:rPr lang="de-AT" sz="1800" b="1" dirty="0" err="1" smtClean="0">
                <a:latin typeface="Arial" panose="020B0604020202020204" pitchFamily="34" charset="0"/>
              </a:rPr>
              <a:t>t</a:t>
            </a:r>
            <a:r>
              <a:rPr lang="de-AT" sz="1800" b="1" dirty="0" smtClean="0">
                <a:latin typeface="Arial" panose="020B0604020202020204" pitchFamily="34" charset="0"/>
              </a:rPr>
              <a:t> „Leider waren Sie nicht zuhause“</a:t>
            </a:r>
            <a:endParaRPr lang="de-AT" sz="1800" b="1" dirty="0">
              <a:latin typeface="Arial" panose="020B0604020202020204" pitchFamily="34" charset="0"/>
            </a:endParaRPr>
          </a:p>
        </p:txBody>
      </p:sp>
      <p:pic>
        <p:nvPicPr>
          <p:cNvPr id="9" name="Grafik 8"/>
          <p:cNvPicPr>
            <a:picLocks noChangeAspect="1"/>
          </p:cNvPicPr>
          <p:nvPr/>
        </p:nvPicPr>
        <p:blipFill>
          <a:blip r:embed="rId6"/>
          <a:stretch>
            <a:fillRect/>
          </a:stretch>
        </p:blipFill>
        <p:spPr>
          <a:xfrm rot="222119">
            <a:off x="5262846" y="2002365"/>
            <a:ext cx="1470940" cy="2085900"/>
          </a:xfrm>
          <a:prstGeom prst="rect">
            <a:avLst/>
          </a:prstGeom>
          <a:effectLst>
            <a:outerShdw blurRad="63500" sx="102000" sy="102000" algn="ctr" rotWithShape="0">
              <a:prstClr val="black">
                <a:alpha val="40000"/>
              </a:prstClr>
            </a:outerShdw>
          </a:effectLst>
        </p:spPr>
      </p:pic>
      <p:pic>
        <p:nvPicPr>
          <p:cNvPr id="10" name="Grafik 9"/>
          <p:cNvPicPr>
            <a:picLocks noChangeAspect="1"/>
          </p:cNvPicPr>
          <p:nvPr/>
        </p:nvPicPr>
        <p:blipFill>
          <a:blip r:embed="rId7"/>
          <a:stretch>
            <a:fillRect/>
          </a:stretch>
        </p:blipFill>
        <p:spPr>
          <a:xfrm rot="21321149">
            <a:off x="357515" y="3497444"/>
            <a:ext cx="2846642" cy="2103002"/>
          </a:xfrm>
          <a:prstGeom prst="rect">
            <a:avLst/>
          </a:prstGeom>
          <a:effectLst>
            <a:outerShdw blurRad="63500" sx="102000" sy="102000" algn="ctr" rotWithShape="0">
              <a:prstClr val="black">
                <a:alpha val="40000"/>
              </a:prstClr>
            </a:outerShdw>
          </a:effectLst>
        </p:spPr>
      </p:pic>
      <p:pic>
        <p:nvPicPr>
          <p:cNvPr id="7" name="Grafik 6"/>
          <p:cNvPicPr>
            <a:picLocks noChangeAspect="1"/>
          </p:cNvPicPr>
          <p:nvPr/>
        </p:nvPicPr>
        <p:blipFill rotWithShape="1">
          <a:blip r:embed="rId8" cstate="print">
            <a:extLst>
              <a:ext uri="{28A0092B-C50C-407E-A947-70E740481C1C}">
                <a14:useLocalDpi xmlns:a14="http://schemas.microsoft.com/office/drawing/2010/main" val="0"/>
              </a:ext>
            </a:extLst>
          </a:blip>
          <a:srcRect l="9399" t="5371" r="30619" b="14070"/>
          <a:stretch/>
        </p:blipFill>
        <p:spPr>
          <a:xfrm>
            <a:off x="7216729" y="4911760"/>
            <a:ext cx="1555080" cy="1566442"/>
          </a:xfrm>
          <a:prstGeom prst="rect">
            <a:avLst/>
          </a:prstGeom>
        </p:spPr>
      </p:pic>
      <p:pic>
        <p:nvPicPr>
          <p:cNvPr id="14" name="Grafik 13"/>
          <p:cNvPicPr>
            <a:picLocks noChangeAspect="1"/>
          </p:cNvPicPr>
          <p:nvPr/>
        </p:nvPicPr>
        <p:blipFill>
          <a:blip r:embed="rId9"/>
          <a:stretch>
            <a:fillRect/>
          </a:stretch>
        </p:blipFill>
        <p:spPr>
          <a:xfrm rot="437557">
            <a:off x="3171913" y="1963620"/>
            <a:ext cx="1329872" cy="11358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22560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89379"/>
            <a:ext cx="8171066" cy="1325563"/>
          </a:xfrm>
        </p:spPr>
        <p:txBody>
          <a:bodyPr/>
          <a:lstStyle/>
          <a:p>
            <a:r>
              <a:rPr lang="de-AT" dirty="0" smtClean="0"/>
              <a:t>Wiederverwendbare </a:t>
            </a:r>
            <a:r>
              <a:rPr lang="de-AT" dirty="0" smtClean="0"/>
              <a:t>Mappe</a:t>
            </a:r>
            <a:endParaRPr lang="de-DE" dirty="0"/>
          </a:p>
        </p:txBody>
      </p:sp>
      <p:pic>
        <p:nvPicPr>
          <p:cNvPr id="22" name="Grafik 21"/>
          <p:cNvPicPr>
            <a:picLocks noChangeAspect="1"/>
          </p:cNvPicPr>
          <p:nvPr/>
        </p:nvPicPr>
        <p:blipFill>
          <a:blip r:embed="rId3"/>
          <a:stretch>
            <a:fillRect/>
          </a:stretch>
        </p:blipFill>
        <p:spPr>
          <a:xfrm rot="21321149">
            <a:off x="1611799" y="1748151"/>
            <a:ext cx="7358933" cy="5436529"/>
          </a:xfrm>
          <a:prstGeom prst="rect">
            <a:avLst/>
          </a:prstGeom>
          <a:effectLst>
            <a:outerShdw blurRad="63500" sx="102000" sy="102000" algn="ctr" rotWithShape="0">
              <a:prstClr val="black">
                <a:alpha val="40000"/>
              </a:prstClr>
            </a:outerShdw>
          </a:effectLst>
        </p:spPr>
      </p:pic>
      <p:pic>
        <p:nvPicPr>
          <p:cNvPr id="5" name="Grafik 4"/>
          <p:cNvPicPr>
            <a:picLocks noChangeAspect="1"/>
          </p:cNvPicPr>
          <p:nvPr/>
        </p:nvPicPr>
        <p:blipFill>
          <a:blip r:embed="rId4"/>
          <a:stretch>
            <a:fillRect/>
          </a:stretch>
        </p:blipFill>
        <p:spPr>
          <a:xfrm>
            <a:off x="6588224" y="201246"/>
            <a:ext cx="1083619" cy="1233743"/>
          </a:xfrm>
          <a:prstGeom prst="rect">
            <a:avLst/>
          </a:prstGeom>
        </p:spPr>
      </p:pic>
    </p:spTree>
    <p:extLst>
      <p:ext uri="{BB962C8B-B14F-4D97-AF65-F5344CB8AC3E}">
        <p14:creationId xmlns:p14="http://schemas.microsoft.com/office/powerpoint/2010/main" val="3632925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p:cNvSpPr>
            <a:spLocks noGrp="1"/>
          </p:cNvSpPr>
          <p:nvPr>
            <p:ph type="title"/>
          </p:nvPr>
        </p:nvSpPr>
        <p:spPr>
          <a:xfrm>
            <a:off x="539552" y="551053"/>
            <a:ext cx="7886700" cy="1042021"/>
          </a:xfrm>
        </p:spPr>
        <p:txBody>
          <a:bodyPr>
            <a:noAutofit/>
          </a:bodyPr>
          <a:lstStyle/>
          <a:p>
            <a:r>
              <a:rPr lang="de-AT" dirty="0" smtClean="0">
                <a:solidFill>
                  <a:srgbClr val="EE0000"/>
                </a:solidFill>
              </a:rPr>
              <a:t>Haussammlungshotline</a:t>
            </a:r>
            <a:endParaRPr lang="de-AT" sz="2000" dirty="0">
              <a:solidFill>
                <a:srgbClr val="EE0000"/>
              </a:solidFill>
            </a:endParaRPr>
          </a:p>
        </p:txBody>
      </p:sp>
      <p:sp>
        <p:nvSpPr>
          <p:cNvPr id="15" name="Textfeld 14"/>
          <p:cNvSpPr txBox="1"/>
          <p:nvPr/>
        </p:nvSpPr>
        <p:spPr>
          <a:xfrm>
            <a:off x="539552" y="1778040"/>
            <a:ext cx="6823670" cy="1938992"/>
          </a:xfrm>
          <a:prstGeom prst="rect">
            <a:avLst/>
          </a:prstGeom>
          <a:noFill/>
        </p:spPr>
        <p:txBody>
          <a:bodyPr wrap="square" rtlCol="0">
            <a:spAutoFit/>
          </a:bodyPr>
          <a:lstStyle/>
          <a:p>
            <a:r>
              <a:rPr lang="de-DE" dirty="0" smtClean="0">
                <a:latin typeface="Arial" panose="020B0604020202020204" pitchFamily="34" charset="0"/>
              </a:rPr>
              <a:t>Für Haussammler*innen und Spender*innen</a:t>
            </a:r>
          </a:p>
          <a:p>
            <a:endParaRPr lang="de-DE" dirty="0" smtClean="0">
              <a:latin typeface="Arial" panose="020B0604020202020204" pitchFamily="34" charset="0"/>
            </a:endParaRPr>
          </a:p>
          <a:p>
            <a:r>
              <a:rPr lang="de-DE" dirty="0" smtClean="0">
                <a:latin typeface="Arial" panose="020B0604020202020204" pitchFamily="34" charset="0"/>
              </a:rPr>
              <a:t>Wenn Sie Fragen haben zur Spendenverwendung, zu unseren Projekten, </a:t>
            </a:r>
          </a:p>
          <a:p>
            <a:r>
              <a:rPr lang="de-DE" dirty="0" smtClean="0">
                <a:latin typeface="Arial" panose="020B0604020202020204" pitchFamily="34" charset="0"/>
              </a:rPr>
              <a:t>zur Caritas allgemein oder zur Haussammlung:</a:t>
            </a:r>
            <a:endParaRPr lang="de-DE" dirty="0">
              <a:latin typeface="Arial" panose="020B0604020202020204" pitchFamily="34" charset="0"/>
            </a:endParaRPr>
          </a:p>
        </p:txBody>
      </p:sp>
      <p:sp>
        <p:nvSpPr>
          <p:cNvPr id="16" name="Textfeld 15"/>
          <p:cNvSpPr txBox="1"/>
          <p:nvPr/>
        </p:nvSpPr>
        <p:spPr>
          <a:xfrm>
            <a:off x="1475656" y="4365104"/>
            <a:ext cx="4464496" cy="584775"/>
          </a:xfrm>
          <a:prstGeom prst="rect">
            <a:avLst/>
          </a:prstGeom>
          <a:noFill/>
        </p:spPr>
        <p:txBody>
          <a:bodyPr wrap="square" rtlCol="0">
            <a:spAutoFit/>
          </a:bodyPr>
          <a:lstStyle/>
          <a:p>
            <a:r>
              <a:rPr lang="de-DE" sz="4800" b="1" baseline="30000" dirty="0">
                <a:solidFill>
                  <a:srgbClr val="EE0000"/>
                </a:solidFill>
                <a:latin typeface="Arial" panose="020B0604020202020204" pitchFamily="34" charset="0"/>
              </a:rPr>
              <a:t>0676 838 44 77 44</a:t>
            </a:r>
          </a:p>
        </p:txBody>
      </p:sp>
      <p:pic>
        <p:nvPicPr>
          <p:cNvPr id="17" name="Grafik 16"/>
          <p:cNvPicPr>
            <a:picLocks noChangeAspect="1"/>
          </p:cNvPicPr>
          <p:nvPr/>
        </p:nvPicPr>
        <p:blipFill>
          <a:blip r:embed="rId3"/>
          <a:stretch>
            <a:fillRect/>
          </a:stretch>
        </p:blipFill>
        <p:spPr>
          <a:xfrm>
            <a:off x="539552" y="4005064"/>
            <a:ext cx="906785" cy="1278239"/>
          </a:xfrm>
          <a:prstGeom prst="rect">
            <a:avLst/>
          </a:prstGeom>
        </p:spPr>
      </p:pic>
      <p:sp>
        <p:nvSpPr>
          <p:cNvPr id="18" name="Textfeld 17"/>
          <p:cNvSpPr txBox="1"/>
          <p:nvPr/>
        </p:nvSpPr>
        <p:spPr>
          <a:xfrm>
            <a:off x="1475656" y="4685074"/>
            <a:ext cx="4464496" cy="400110"/>
          </a:xfrm>
          <a:prstGeom prst="rect">
            <a:avLst/>
          </a:prstGeom>
          <a:noFill/>
        </p:spPr>
        <p:txBody>
          <a:bodyPr wrap="square" rtlCol="0">
            <a:spAutoFit/>
          </a:bodyPr>
          <a:lstStyle/>
          <a:p>
            <a:r>
              <a:rPr lang="de-DE" sz="2000" dirty="0" smtClean="0">
                <a:solidFill>
                  <a:srgbClr val="EE0000"/>
                </a:solidFill>
                <a:latin typeface="Arial" panose="020B0604020202020204" pitchFamily="34" charset="0"/>
              </a:rPr>
              <a:t>Mo. bis Fr. von 8:00 bis 18:00 Uhr</a:t>
            </a:r>
            <a:endParaRPr lang="de-DE" sz="2000" baseline="30000" dirty="0">
              <a:solidFill>
                <a:srgbClr val="EE0000"/>
              </a:solidFill>
              <a:latin typeface="Arial" panose="020B0604020202020204" pitchFamily="34" charset="0"/>
            </a:endParaRPr>
          </a:p>
        </p:txBody>
      </p:sp>
    </p:spTree>
    <p:extLst>
      <p:ext uri="{BB962C8B-B14F-4D97-AF65-F5344CB8AC3E}">
        <p14:creationId xmlns:p14="http://schemas.microsoft.com/office/powerpoint/2010/main" val="163847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467544" y="404664"/>
            <a:ext cx="7886700" cy="1042021"/>
          </a:xfrm>
        </p:spPr>
        <p:txBody>
          <a:bodyPr>
            <a:noAutofit/>
          </a:bodyPr>
          <a:lstStyle/>
          <a:p>
            <a:r>
              <a:rPr lang="de-AT" dirty="0" smtClean="0">
                <a:solidFill>
                  <a:srgbClr val="EE0000"/>
                </a:solidFill>
              </a:rPr>
              <a:t>Spendenabsetzbarkeit </a:t>
            </a:r>
            <a:br>
              <a:rPr lang="de-AT" dirty="0" smtClean="0">
                <a:solidFill>
                  <a:srgbClr val="EE0000"/>
                </a:solidFill>
              </a:rPr>
            </a:br>
            <a:r>
              <a:rPr lang="de-AT" dirty="0" smtClean="0">
                <a:solidFill>
                  <a:srgbClr val="EE0000"/>
                </a:solidFill>
              </a:rPr>
              <a:t>Listen sind datenschutzkonform</a:t>
            </a:r>
            <a:endParaRPr lang="de-AT" sz="2000" dirty="0">
              <a:solidFill>
                <a:srgbClr val="EE0000"/>
              </a:solidFill>
            </a:endParaRPr>
          </a:p>
        </p:txBody>
      </p:sp>
      <p:sp>
        <p:nvSpPr>
          <p:cNvPr id="7" name="Textfeld 6"/>
          <p:cNvSpPr txBox="1"/>
          <p:nvPr/>
        </p:nvSpPr>
        <p:spPr>
          <a:xfrm>
            <a:off x="467544" y="1579843"/>
            <a:ext cx="7886700" cy="707886"/>
          </a:xfrm>
          <a:prstGeom prst="rect">
            <a:avLst/>
          </a:prstGeom>
          <a:noFill/>
        </p:spPr>
        <p:txBody>
          <a:bodyPr wrap="square" rtlCol="0">
            <a:spAutoFit/>
          </a:bodyPr>
          <a:lstStyle/>
          <a:p>
            <a:r>
              <a:rPr lang="de-DE" sz="2000" dirty="0" smtClean="0">
                <a:latin typeface="Arial" panose="020B0604020202020204" pitchFamily="34" charset="0"/>
              </a:rPr>
              <a:t>Zum Absetzen der Spende muss </a:t>
            </a:r>
            <a:r>
              <a:rPr lang="de-DE" sz="2000" b="1" dirty="0" smtClean="0">
                <a:latin typeface="Arial" panose="020B0604020202020204" pitchFamily="34" charset="0"/>
              </a:rPr>
              <a:t>JEDE*R</a:t>
            </a:r>
            <a:r>
              <a:rPr lang="de-DE" sz="2000" dirty="0" smtClean="0">
                <a:latin typeface="Arial" panose="020B0604020202020204" pitchFamily="34" charset="0"/>
              </a:rPr>
              <a:t> das zusätzliche Formular ausfüllen – auch Unternehmen</a:t>
            </a:r>
            <a:endParaRPr lang="de-DE" sz="2000" dirty="0">
              <a:latin typeface="Arial" panose="020B0604020202020204" pitchFamily="34" charset="0"/>
            </a:endParaRPr>
          </a:p>
        </p:txBody>
      </p:sp>
      <p:grpSp>
        <p:nvGrpSpPr>
          <p:cNvPr id="4" name="Gruppieren 3"/>
          <p:cNvGrpSpPr/>
          <p:nvPr/>
        </p:nvGrpSpPr>
        <p:grpSpPr>
          <a:xfrm>
            <a:off x="2123728" y="2420887"/>
            <a:ext cx="5845248" cy="4037228"/>
            <a:chOff x="2195736" y="2420887"/>
            <a:chExt cx="5845248" cy="4037228"/>
          </a:xfrm>
          <a:effectLst>
            <a:outerShdw blurRad="63500" sx="102000" sy="102000" algn="ctr" rotWithShape="0">
              <a:prstClr val="black">
                <a:alpha val="40000"/>
              </a:prstClr>
            </a:outerShdw>
          </a:effectLst>
        </p:grpSpPr>
        <p:pic>
          <p:nvPicPr>
            <p:cNvPr id="2" name="Grafik 1"/>
            <p:cNvPicPr>
              <a:picLocks noChangeAspect="1"/>
            </p:cNvPicPr>
            <p:nvPr/>
          </p:nvPicPr>
          <p:blipFill>
            <a:blip r:embed="rId3"/>
            <a:stretch>
              <a:fillRect/>
            </a:stretch>
          </p:blipFill>
          <p:spPr>
            <a:xfrm>
              <a:off x="2195736" y="2420887"/>
              <a:ext cx="5845248" cy="4037228"/>
            </a:xfrm>
            <a:prstGeom prst="rect">
              <a:avLst/>
            </a:prstGeom>
          </p:spPr>
        </p:pic>
        <p:sp>
          <p:nvSpPr>
            <p:cNvPr id="9" name="Ellipse 8"/>
            <p:cNvSpPr/>
            <p:nvPr/>
          </p:nvSpPr>
          <p:spPr>
            <a:xfrm>
              <a:off x="2195736" y="4941168"/>
              <a:ext cx="5256584"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141308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89379"/>
            <a:ext cx="8171066" cy="1325563"/>
          </a:xfrm>
        </p:spPr>
        <p:txBody>
          <a:bodyPr/>
          <a:lstStyle/>
          <a:p>
            <a:r>
              <a:rPr lang="de-AT" dirty="0" smtClean="0"/>
              <a:t>Online-Materialbestellung</a:t>
            </a:r>
            <a:endParaRPr lang="de-DE" dirty="0"/>
          </a:p>
        </p:txBody>
      </p:sp>
      <p:sp>
        <p:nvSpPr>
          <p:cNvPr id="6" name="Textfeld 5"/>
          <p:cNvSpPr txBox="1"/>
          <p:nvPr/>
        </p:nvSpPr>
        <p:spPr>
          <a:xfrm>
            <a:off x="323528" y="1556792"/>
            <a:ext cx="7886700" cy="1938992"/>
          </a:xfrm>
          <a:prstGeom prst="rect">
            <a:avLst/>
          </a:prstGeom>
          <a:noFill/>
        </p:spPr>
        <p:txBody>
          <a:bodyPr wrap="square" rtlCol="0">
            <a:spAutoFit/>
          </a:bodyPr>
          <a:lstStyle/>
          <a:p>
            <a:r>
              <a:rPr lang="de-DE" sz="2000" dirty="0" smtClean="0">
                <a:latin typeface="Arial" panose="020B0604020202020204" pitchFamily="34" charset="0"/>
              </a:rPr>
              <a:t>Bitte den Materialbedarf für die Haussammlung 2024 online bekanntgeben: </a:t>
            </a:r>
            <a:r>
              <a:rPr lang="de-DE" sz="2000" b="1" dirty="0" smtClean="0">
                <a:latin typeface="Arial" panose="020B0604020202020204" pitchFamily="34" charset="0"/>
              </a:rPr>
              <a:t>www.caritas-stpoelten.at/pfarrmaterial</a:t>
            </a:r>
          </a:p>
          <a:p>
            <a:endParaRPr lang="de-DE" sz="2000" b="1" dirty="0">
              <a:latin typeface="Arial" panose="020B0604020202020204" pitchFamily="34" charset="0"/>
            </a:endParaRPr>
          </a:p>
          <a:p>
            <a:r>
              <a:rPr lang="de-DE" sz="2000" b="1" dirty="0" smtClean="0">
                <a:latin typeface="Arial" panose="020B0604020202020204" pitchFamily="34" charset="0"/>
              </a:rPr>
              <a:t>Alle Informationen </a:t>
            </a:r>
          </a:p>
          <a:p>
            <a:r>
              <a:rPr lang="de-DE" sz="2000" b="1" dirty="0" smtClean="0">
                <a:latin typeface="Arial" panose="020B0604020202020204" pitchFamily="34" charset="0"/>
              </a:rPr>
              <a:t>inkl. Passwort auf </a:t>
            </a:r>
          </a:p>
          <a:p>
            <a:r>
              <a:rPr lang="de-DE" sz="2000" b="1" dirty="0" smtClean="0">
                <a:latin typeface="Arial" panose="020B0604020202020204" pitchFamily="34" charset="0"/>
              </a:rPr>
              <a:t>dem blauen Zettel</a:t>
            </a:r>
            <a:endParaRPr lang="de-DE" sz="2000" b="1" dirty="0">
              <a:latin typeface="Arial" panose="020B0604020202020204"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343440"/>
            <a:ext cx="776256" cy="908720"/>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999393" y="3399437"/>
            <a:ext cx="1443005" cy="1914412"/>
          </a:xfrm>
          <a:prstGeom prst="rect">
            <a:avLst/>
          </a:prstGeom>
        </p:spPr>
      </p:pic>
      <p:grpSp>
        <p:nvGrpSpPr>
          <p:cNvPr id="10" name="Gruppieren 9"/>
          <p:cNvGrpSpPr/>
          <p:nvPr/>
        </p:nvGrpSpPr>
        <p:grpSpPr>
          <a:xfrm>
            <a:off x="3923928" y="2636912"/>
            <a:ext cx="2651370" cy="3787671"/>
            <a:chOff x="4254426" y="2516394"/>
            <a:chExt cx="2651370" cy="3787671"/>
          </a:xfrm>
        </p:grpSpPr>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70169">
              <a:off x="4254426" y="2516394"/>
              <a:ext cx="2651370" cy="3787671"/>
            </a:xfrm>
            <a:prstGeom prst="rect">
              <a:avLst/>
            </a:prstGeom>
            <a:effectLst>
              <a:outerShdw blurRad="63500" sx="102000" sy="102000" algn="ctr" rotWithShape="0">
                <a:prstClr val="black">
                  <a:alpha val="40000"/>
                </a:prstClr>
              </a:outerShdw>
            </a:effectLst>
          </p:spPr>
        </p:pic>
        <p:sp>
          <p:nvSpPr>
            <p:cNvPr id="9" name="Rechteck 8"/>
            <p:cNvSpPr/>
            <p:nvPr/>
          </p:nvSpPr>
          <p:spPr>
            <a:xfrm rot="463850" flipV="1">
              <a:off x="5522706" y="5050155"/>
              <a:ext cx="274558" cy="663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ln>
                  <a:solidFill>
                    <a:schemeClr val="tx1"/>
                  </a:solidFill>
                </a:ln>
                <a:solidFill>
                  <a:schemeClr val="tx1"/>
                </a:solidFill>
              </a:endParaRPr>
            </a:p>
          </p:txBody>
        </p:sp>
        <p:sp>
          <p:nvSpPr>
            <p:cNvPr id="11" name="Rechteck 10"/>
            <p:cNvSpPr/>
            <p:nvPr/>
          </p:nvSpPr>
          <p:spPr>
            <a:xfrm rot="463850" flipV="1">
              <a:off x="5331271" y="5116448"/>
              <a:ext cx="497209" cy="663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ln>
                  <a:solidFill>
                    <a:schemeClr val="tx1"/>
                  </a:solidFill>
                </a:ln>
                <a:solidFill>
                  <a:schemeClr val="tx1"/>
                </a:solidFill>
              </a:endParaRPr>
            </a:p>
          </p:txBody>
        </p:sp>
        <p:sp>
          <p:nvSpPr>
            <p:cNvPr id="12" name="Rechteck 11"/>
            <p:cNvSpPr/>
            <p:nvPr/>
          </p:nvSpPr>
          <p:spPr>
            <a:xfrm rot="463850" flipV="1">
              <a:off x="5445656" y="5186326"/>
              <a:ext cx="342969" cy="767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ln>
                  <a:solidFill>
                    <a:schemeClr val="tx1"/>
                  </a:solidFill>
                </a:ln>
                <a:solidFill>
                  <a:schemeClr val="tx1"/>
                </a:solidFill>
              </a:endParaRPr>
            </a:p>
          </p:txBody>
        </p:sp>
      </p:grpSp>
    </p:spTree>
    <p:extLst>
      <p:ext uri="{BB962C8B-B14F-4D97-AF65-F5344CB8AC3E}">
        <p14:creationId xmlns:p14="http://schemas.microsoft.com/office/powerpoint/2010/main" val="1565407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35489" r="596" b="-294"/>
          <a:stretch/>
        </p:blipFill>
        <p:spPr>
          <a:xfrm>
            <a:off x="323528" y="692696"/>
            <a:ext cx="8484672" cy="5040560"/>
          </a:xfrm>
          <a:prstGeom prst="rect">
            <a:avLst/>
          </a:prstGeom>
        </p:spPr>
      </p:pic>
      <p:sp>
        <p:nvSpPr>
          <p:cNvPr id="2" name="Titel 1"/>
          <p:cNvSpPr>
            <a:spLocks noGrp="1"/>
          </p:cNvSpPr>
          <p:nvPr>
            <p:ph type="title"/>
          </p:nvPr>
        </p:nvSpPr>
        <p:spPr>
          <a:xfrm>
            <a:off x="3307507" y="1881733"/>
            <a:ext cx="8171066" cy="1325563"/>
          </a:xfrm>
        </p:spPr>
        <p:txBody>
          <a:bodyPr/>
          <a:lstStyle/>
          <a:p>
            <a:r>
              <a:rPr lang="de-AT" dirty="0" smtClean="0"/>
              <a:t>So haben Sie geholfen</a:t>
            </a:r>
            <a:endParaRPr lang="de-DE" dirty="0"/>
          </a:p>
        </p:txBody>
      </p:sp>
      <p:sp>
        <p:nvSpPr>
          <p:cNvPr id="9" name="Inhaltsplatzhalter 2"/>
          <p:cNvSpPr>
            <a:spLocks noGrp="1"/>
          </p:cNvSpPr>
          <p:nvPr>
            <p:ph idx="1"/>
          </p:nvPr>
        </p:nvSpPr>
        <p:spPr>
          <a:xfrm>
            <a:off x="3293790" y="3301175"/>
            <a:ext cx="5236740" cy="2410821"/>
          </a:xfrm>
        </p:spPr>
        <p:txBody>
          <a:bodyPr/>
          <a:lstStyle/>
          <a:p>
            <a:r>
              <a:rPr lang="de-DE" sz="3600" baseline="30000" dirty="0">
                <a:solidFill>
                  <a:schemeClr val="bg1"/>
                </a:solidFill>
              </a:rPr>
              <a:t>Im Jahr </a:t>
            </a:r>
            <a:r>
              <a:rPr lang="de-DE" sz="3600" baseline="30000" dirty="0" smtClean="0">
                <a:solidFill>
                  <a:schemeClr val="bg1"/>
                </a:solidFill>
              </a:rPr>
              <a:t>2022 </a:t>
            </a:r>
            <a:r>
              <a:rPr lang="de-DE" sz="3600" baseline="30000" dirty="0">
                <a:solidFill>
                  <a:schemeClr val="bg1"/>
                </a:solidFill>
              </a:rPr>
              <a:t>wurden </a:t>
            </a:r>
            <a:r>
              <a:rPr lang="de-DE" sz="3600" baseline="30000" dirty="0" smtClean="0">
                <a:solidFill>
                  <a:schemeClr val="bg1"/>
                </a:solidFill>
              </a:rPr>
              <a:t>im Rahmen </a:t>
            </a:r>
            <a:br>
              <a:rPr lang="de-DE" sz="3600" baseline="30000" dirty="0" smtClean="0">
                <a:solidFill>
                  <a:schemeClr val="bg1"/>
                </a:solidFill>
              </a:rPr>
            </a:br>
            <a:r>
              <a:rPr lang="de-DE" sz="3600" baseline="30000" dirty="0" smtClean="0">
                <a:solidFill>
                  <a:schemeClr val="bg1"/>
                </a:solidFill>
              </a:rPr>
              <a:t>der Haussammlung </a:t>
            </a:r>
            <a:r>
              <a:rPr lang="de-DE" sz="3600" baseline="30000" dirty="0" smtClean="0">
                <a:solidFill>
                  <a:schemeClr val="bg1"/>
                </a:solidFill>
              </a:rPr>
              <a:t>mehr als </a:t>
            </a:r>
            <a:r>
              <a:rPr lang="de-DE" sz="3600" b="1" baseline="30000" dirty="0" smtClean="0">
                <a:solidFill>
                  <a:schemeClr val="bg1"/>
                </a:solidFill>
              </a:rPr>
              <a:t>742.600 </a:t>
            </a:r>
            <a:r>
              <a:rPr lang="de-DE" sz="3600" b="1" baseline="30000" dirty="0" smtClean="0">
                <a:solidFill>
                  <a:schemeClr val="bg1"/>
                </a:solidFill>
              </a:rPr>
              <a:t>Euro </a:t>
            </a:r>
            <a:r>
              <a:rPr lang="de-DE" sz="3600" baseline="30000" dirty="0" smtClean="0">
                <a:solidFill>
                  <a:schemeClr val="bg1"/>
                </a:solidFill>
              </a:rPr>
              <a:t>gespendet</a:t>
            </a:r>
            <a:r>
              <a:rPr lang="de-DE" sz="3600" baseline="30000" dirty="0">
                <a:solidFill>
                  <a:schemeClr val="bg1"/>
                </a:solidFill>
              </a:rPr>
              <a:t>. </a:t>
            </a:r>
          </a:p>
          <a:p>
            <a:r>
              <a:rPr lang="de-DE" sz="3600" baseline="30000" dirty="0" smtClean="0">
                <a:solidFill>
                  <a:schemeClr val="bg1"/>
                </a:solidFill>
              </a:rPr>
              <a:t>Danke </a:t>
            </a:r>
            <a:r>
              <a:rPr lang="de-DE" sz="3600" baseline="30000" dirty="0">
                <a:solidFill>
                  <a:schemeClr val="bg1"/>
                </a:solidFill>
              </a:rPr>
              <a:t>für </a:t>
            </a:r>
            <a:r>
              <a:rPr lang="de-DE" sz="3600" baseline="30000" dirty="0" smtClean="0">
                <a:solidFill>
                  <a:schemeClr val="bg1"/>
                </a:solidFill>
              </a:rPr>
              <a:t>Ihre Unterstützung</a:t>
            </a:r>
            <a:r>
              <a:rPr lang="de-DE" sz="3600" dirty="0">
                <a:solidFill>
                  <a:schemeClr val="bg1"/>
                </a:solidFill>
              </a:rPr>
              <a:t> </a:t>
            </a:r>
            <a:r>
              <a:rPr lang="de-DE" sz="3600" baseline="30000" dirty="0" smtClean="0">
                <a:solidFill>
                  <a:schemeClr val="bg1"/>
                </a:solidFill>
              </a:rPr>
              <a:t>2022 </a:t>
            </a:r>
            <a:r>
              <a:rPr lang="de-DE" sz="3600" baseline="30000" dirty="0">
                <a:solidFill>
                  <a:schemeClr val="bg1"/>
                </a:solidFill>
              </a:rPr>
              <a:t>und für Ihren Einsatz bei der h</a:t>
            </a:r>
            <a:r>
              <a:rPr lang="de-DE" sz="3600" baseline="30000" dirty="0" smtClean="0">
                <a:solidFill>
                  <a:schemeClr val="bg1"/>
                </a:solidFill>
              </a:rPr>
              <a:t>eurigen Haussammlung</a:t>
            </a:r>
            <a:r>
              <a:rPr lang="de-DE" sz="3600" baseline="30000" dirty="0">
                <a:solidFill>
                  <a:schemeClr val="bg1"/>
                </a:solidFill>
              </a:rPr>
              <a:t>!</a:t>
            </a:r>
            <a:endParaRPr lang="de-AT" sz="3600" baseline="30000" dirty="0">
              <a:solidFill>
                <a:schemeClr val="bg1"/>
              </a:solidFill>
            </a:endParaRPr>
          </a:p>
        </p:txBody>
      </p:sp>
    </p:spTree>
    <p:extLst>
      <p:ext uri="{BB962C8B-B14F-4D97-AF65-F5344CB8AC3E}">
        <p14:creationId xmlns:p14="http://schemas.microsoft.com/office/powerpoint/2010/main" val="1051864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89379"/>
            <a:ext cx="8171066" cy="1325563"/>
          </a:xfrm>
        </p:spPr>
        <p:txBody>
          <a:bodyPr/>
          <a:lstStyle/>
          <a:p>
            <a:r>
              <a:rPr lang="de-AT" dirty="0" smtClean="0">
                <a:solidFill>
                  <a:srgbClr val="FF0000"/>
                </a:solidFill>
              </a:rPr>
              <a:t>Kleines Dankeschön</a:t>
            </a:r>
            <a:r>
              <a:rPr lang="de-AT" dirty="0" smtClean="0"/>
              <a:t/>
            </a:r>
            <a:br>
              <a:rPr lang="de-AT" dirty="0" smtClean="0"/>
            </a:br>
            <a:r>
              <a:rPr lang="de-AT" dirty="0" smtClean="0"/>
              <a:t>Kräutersalz aus der Werkstatt Gars</a:t>
            </a:r>
            <a:endParaRPr lang="de-DE" dirty="0"/>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24689" t="16987" r="20362" b="16063"/>
          <a:stretch/>
        </p:blipFill>
        <p:spPr>
          <a:xfrm>
            <a:off x="2987824" y="2276872"/>
            <a:ext cx="4752528" cy="4342827"/>
          </a:xfrm>
          <a:prstGeom prst="rect">
            <a:avLst/>
          </a:prstGeom>
        </p:spPr>
      </p:pic>
    </p:spTree>
    <p:extLst>
      <p:ext uri="{BB962C8B-B14F-4D97-AF65-F5344CB8AC3E}">
        <p14:creationId xmlns:p14="http://schemas.microsoft.com/office/powerpoint/2010/main" val="1960140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O:\SAMMLUNG\HS\2017\Druckmaterialien\Haushaltsfolder\HS_Haushaltsfolder_2016_Druc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686" t="60936" b="7077"/>
          <a:stretch/>
        </p:blipFill>
        <p:spPr bwMode="auto">
          <a:xfrm rot="21141890">
            <a:off x="948689" y="1568693"/>
            <a:ext cx="7131162" cy="324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91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46" r="5008"/>
          <a:stretch/>
        </p:blipFill>
        <p:spPr>
          <a:xfrm>
            <a:off x="-36512" y="0"/>
            <a:ext cx="9217024" cy="6858000"/>
          </a:xfrm>
          <a:prstGeom prst="rect">
            <a:avLst/>
          </a:prstGeom>
        </p:spPr>
      </p:pic>
    </p:spTree>
    <p:extLst>
      <p:ext uri="{BB962C8B-B14F-4D97-AF65-F5344CB8AC3E}">
        <p14:creationId xmlns:p14="http://schemas.microsoft.com/office/powerpoint/2010/main" val="1279568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Nächstenliebe verliert nie an Wert</a:t>
            </a:r>
            <a:endParaRPr lang="de-AT" dirty="0"/>
          </a:p>
        </p:txBody>
      </p:sp>
      <p:sp>
        <p:nvSpPr>
          <p:cNvPr id="3" name="Inhaltsplatzhalter 2"/>
          <p:cNvSpPr>
            <a:spLocks noGrp="1"/>
          </p:cNvSpPr>
          <p:nvPr>
            <p:ph idx="1"/>
          </p:nvPr>
        </p:nvSpPr>
        <p:spPr>
          <a:xfrm>
            <a:off x="395536" y="2204865"/>
            <a:ext cx="8352928" cy="3672407"/>
          </a:xfrm>
        </p:spPr>
        <p:txBody>
          <a:bodyPr/>
          <a:lstStyle/>
          <a:p>
            <a:r>
              <a:rPr lang="de-DE" dirty="0"/>
              <a:t>Nächstenliebe wird konkret im Teilen, Teilen von Zeit, Ideen, Herzenswärme, Gemeinschaft, Menschenfreundlichkeit – und ja: auch Geld</a:t>
            </a:r>
            <a:r>
              <a:rPr lang="de-DE" dirty="0" smtClean="0"/>
              <a:t>.</a:t>
            </a:r>
          </a:p>
          <a:p>
            <a:r>
              <a:rPr lang="de-AT" dirty="0" smtClean="0"/>
              <a:t>Gemeinsam </a:t>
            </a:r>
            <a:r>
              <a:rPr lang="de-AT" dirty="0"/>
              <a:t>helfen </a:t>
            </a:r>
            <a:r>
              <a:rPr lang="de-AT" dirty="0" smtClean="0"/>
              <a:t>Pfarren </a:t>
            </a:r>
            <a:r>
              <a:rPr lang="de-AT" dirty="0"/>
              <a:t>und Caritas Menschen in Not in Niederösterreich. Pfarrgemeinden stellen durch die Haussammlung </a:t>
            </a:r>
            <a:r>
              <a:rPr lang="de-AT" dirty="0" smtClean="0"/>
              <a:t>die </a:t>
            </a:r>
            <a:r>
              <a:rPr lang="de-AT" dirty="0"/>
              <a:t>finanzielle Grundlage für </a:t>
            </a:r>
            <a:r>
              <a:rPr lang="de-AT" dirty="0" smtClean="0"/>
              <a:t>das </a:t>
            </a:r>
            <a:r>
              <a:rPr lang="de-AT" dirty="0"/>
              <a:t>gemeinsame </a:t>
            </a:r>
            <a:r>
              <a:rPr lang="de-AT" dirty="0" smtClean="0"/>
              <a:t>Netz </a:t>
            </a:r>
            <a:r>
              <a:rPr lang="de-AT" dirty="0"/>
              <a:t>der Nächstenliebe zur </a:t>
            </a:r>
            <a:r>
              <a:rPr lang="de-AT" dirty="0" smtClean="0"/>
              <a:t>Verfügung</a:t>
            </a:r>
            <a:r>
              <a:rPr lang="de-AT" dirty="0"/>
              <a:t>.</a:t>
            </a:r>
          </a:p>
          <a:p>
            <a:pPr marL="0" indent="0">
              <a:buNone/>
            </a:pPr>
            <a:endParaRPr lang="de-AT" dirty="0"/>
          </a:p>
        </p:txBody>
      </p:sp>
    </p:spTree>
    <p:extLst>
      <p:ext uri="{BB962C8B-B14F-4D97-AF65-F5344CB8AC3E}">
        <p14:creationId xmlns:p14="http://schemas.microsoft.com/office/powerpoint/2010/main" val="2595884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92696"/>
            <a:ext cx="8352928" cy="681981"/>
          </a:xfrm>
        </p:spPr>
        <p:txBody>
          <a:bodyPr/>
          <a:lstStyle/>
          <a:p>
            <a:r>
              <a:rPr lang="de-DE" dirty="0" smtClean="0"/>
              <a:t>Fragen für Ihren Hausbesuch</a:t>
            </a:r>
            <a:endParaRPr lang="de-DE" dirty="0"/>
          </a:p>
        </p:txBody>
      </p:sp>
      <p:sp>
        <p:nvSpPr>
          <p:cNvPr id="3" name="Inhaltsplatzhalter 2"/>
          <p:cNvSpPr>
            <a:spLocks noGrp="1"/>
          </p:cNvSpPr>
          <p:nvPr>
            <p:ph idx="1"/>
          </p:nvPr>
        </p:nvSpPr>
        <p:spPr>
          <a:xfrm>
            <a:off x="395536" y="1844825"/>
            <a:ext cx="8352928" cy="3888431"/>
          </a:xfrm>
        </p:spPr>
        <p:txBody>
          <a:bodyPr/>
          <a:lstStyle/>
          <a:p>
            <a:r>
              <a:rPr lang="de-DE" sz="3200" b="1" baseline="30000" dirty="0"/>
              <a:t>Wie geht es </a:t>
            </a:r>
            <a:r>
              <a:rPr lang="de-DE" sz="3200" b="1" baseline="30000" dirty="0">
                <a:solidFill>
                  <a:srgbClr val="FF0000"/>
                </a:solidFill>
              </a:rPr>
              <a:t>Ihnen? </a:t>
            </a:r>
          </a:p>
          <a:p>
            <a:pPr>
              <a:spcBef>
                <a:spcPts val="0"/>
              </a:spcBef>
            </a:pPr>
            <a:r>
              <a:rPr lang="de-DE" baseline="30000" dirty="0" smtClean="0"/>
              <a:t>Eine </a:t>
            </a:r>
            <a:r>
              <a:rPr lang="de-DE" baseline="30000" dirty="0"/>
              <a:t>bewusste Begegnung, ein freundliches Wort: </a:t>
            </a:r>
          </a:p>
          <a:p>
            <a:pPr>
              <a:spcBef>
                <a:spcPts val="0"/>
              </a:spcBef>
            </a:pPr>
            <a:r>
              <a:rPr lang="de-DE" baseline="30000" dirty="0"/>
              <a:t>Die Caritas-Haussammlung ist </a:t>
            </a:r>
            <a:r>
              <a:rPr lang="de-DE" baseline="30000" dirty="0" smtClean="0"/>
              <a:t>eine </a:t>
            </a:r>
            <a:r>
              <a:rPr lang="de-DE" baseline="30000" dirty="0"/>
              <a:t>Gelegenheit, </a:t>
            </a:r>
          </a:p>
          <a:p>
            <a:pPr>
              <a:spcBef>
                <a:spcPts val="0"/>
              </a:spcBef>
            </a:pPr>
            <a:r>
              <a:rPr lang="de-DE" baseline="30000" dirty="0"/>
              <a:t>mit Menschen ins Gespräch zu kommen.</a:t>
            </a:r>
          </a:p>
          <a:p>
            <a:r>
              <a:rPr lang="de-DE" sz="1100" b="1" baseline="30000" dirty="0" smtClean="0">
                <a:solidFill>
                  <a:srgbClr val="FF0000"/>
                </a:solidFill>
              </a:rPr>
              <a:t/>
            </a:r>
            <a:br>
              <a:rPr lang="de-DE" sz="1100" b="1" baseline="30000" dirty="0" smtClean="0">
                <a:solidFill>
                  <a:srgbClr val="FF0000"/>
                </a:solidFill>
              </a:rPr>
            </a:br>
            <a:r>
              <a:rPr lang="de-DE" sz="3200" b="1" baseline="30000" dirty="0" smtClean="0">
                <a:solidFill>
                  <a:srgbClr val="FF0000"/>
                </a:solidFill>
              </a:rPr>
              <a:t>Brauchen </a:t>
            </a:r>
            <a:r>
              <a:rPr lang="de-DE" sz="3200" b="1" baseline="30000" dirty="0">
                <a:solidFill>
                  <a:srgbClr val="FF0000"/>
                </a:solidFill>
              </a:rPr>
              <a:t>Sie </a:t>
            </a:r>
            <a:r>
              <a:rPr lang="de-DE" sz="3200" b="1" baseline="30000" dirty="0" smtClean="0">
                <a:solidFill>
                  <a:srgbClr val="FF0000"/>
                </a:solidFill>
              </a:rPr>
              <a:t>Unterstützung? </a:t>
            </a:r>
            <a:endParaRPr lang="de-DE" sz="3200" b="1" baseline="30000" dirty="0">
              <a:solidFill>
                <a:srgbClr val="FF0000"/>
              </a:solidFill>
            </a:endParaRPr>
          </a:p>
          <a:p>
            <a:pPr>
              <a:spcBef>
                <a:spcPts val="0"/>
              </a:spcBef>
            </a:pPr>
            <a:r>
              <a:rPr lang="de-DE" baseline="30000" dirty="0" smtClean="0"/>
              <a:t>Der schnelle Weg zur Hilfe: www.caritas-wegweiser.at</a:t>
            </a:r>
            <a:endParaRPr lang="de-DE" baseline="30000" dirty="0"/>
          </a:p>
          <a:p>
            <a:pPr>
              <a:lnSpc>
                <a:spcPct val="100000"/>
              </a:lnSpc>
            </a:pPr>
            <a:r>
              <a:rPr lang="de-DE" sz="1100" b="1" baseline="30000" dirty="0" smtClean="0">
                <a:solidFill>
                  <a:srgbClr val="FF0000"/>
                </a:solidFill>
              </a:rPr>
              <a:t/>
            </a:r>
            <a:br>
              <a:rPr lang="de-DE" sz="1100" b="1" baseline="30000" dirty="0" smtClean="0">
                <a:solidFill>
                  <a:srgbClr val="FF0000"/>
                </a:solidFill>
              </a:rPr>
            </a:br>
            <a:r>
              <a:rPr lang="de-DE" sz="3200" b="1" baseline="30000" dirty="0" smtClean="0">
                <a:solidFill>
                  <a:srgbClr val="FF0000"/>
                </a:solidFill>
              </a:rPr>
              <a:t>Möchten </a:t>
            </a:r>
            <a:r>
              <a:rPr lang="de-DE" sz="3200" b="1" baseline="30000" dirty="0">
                <a:solidFill>
                  <a:srgbClr val="FF0000"/>
                </a:solidFill>
              </a:rPr>
              <a:t>Sie </a:t>
            </a:r>
            <a:r>
              <a:rPr lang="de-DE" sz="3200" b="1" baseline="30000" dirty="0"/>
              <a:t>für Menschen in Not in der Region </a:t>
            </a:r>
            <a:r>
              <a:rPr lang="de-DE" sz="3200" b="1" baseline="30000" dirty="0">
                <a:solidFill>
                  <a:srgbClr val="FF0000"/>
                </a:solidFill>
              </a:rPr>
              <a:t>spenden? </a:t>
            </a:r>
          </a:p>
          <a:p>
            <a:pPr>
              <a:spcBef>
                <a:spcPts val="0"/>
              </a:spcBef>
            </a:pPr>
            <a:r>
              <a:rPr lang="de-DE" baseline="30000" dirty="0" smtClean="0"/>
              <a:t>Mit Ihrer Spende helfen wir Menschen in akuter Not hier im Ort und darüber hinaus.</a:t>
            </a:r>
          </a:p>
          <a:p>
            <a:pPr>
              <a:spcBef>
                <a:spcPts val="0"/>
              </a:spcBef>
            </a:pPr>
            <a:endParaRPr lang="de-DE" baseline="30000" dirty="0"/>
          </a:p>
          <a:p>
            <a:pPr>
              <a:spcBef>
                <a:spcPts val="0"/>
              </a:spcBef>
            </a:pPr>
            <a:endParaRPr lang="de-DE" sz="1100" baseline="30000" dirty="0" smtClean="0"/>
          </a:p>
          <a:p>
            <a:pPr>
              <a:spcBef>
                <a:spcPts val="0"/>
              </a:spcBef>
            </a:pPr>
            <a:endParaRPr lang="de-DE" sz="1100" baseline="30000" dirty="0" smtClean="0"/>
          </a:p>
          <a:p>
            <a:r>
              <a:rPr lang="de-DE" sz="3200" b="1" baseline="30000" dirty="0" smtClean="0"/>
              <a:t>Die </a:t>
            </a:r>
            <a:r>
              <a:rPr lang="de-DE" sz="3200" b="1" baseline="30000" dirty="0"/>
              <a:t>Not wohnt bei dir im Ort.</a:t>
            </a:r>
          </a:p>
          <a:p>
            <a:pPr>
              <a:lnSpc>
                <a:spcPct val="100000"/>
              </a:lnSpc>
              <a:spcBef>
                <a:spcPts val="0"/>
              </a:spcBef>
            </a:pPr>
            <a:r>
              <a:rPr lang="de-DE" sz="3200" b="1" baseline="30000" dirty="0">
                <a:solidFill>
                  <a:srgbClr val="FF0000"/>
                </a:solidFill>
              </a:rPr>
              <a:t>Die Hilfe auch.</a:t>
            </a:r>
            <a:endParaRPr lang="de-DE" sz="3200" baseline="30000" dirty="0">
              <a:solidFill>
                <a:srgbClr val="FF0000"/>
              </a:solidFill>
            </a:endParaRPr>
          </a:p>
        </p:txBody>
      </p:sp>
    </p:spTree>
    <p:extLst>
      <p:ext uri="{BB962C8B-B14F-4D97-AF65-F5344CB8AC3E}">
        <p14:creationId xmlns:p14="http://schemas.microsoft.com/office/powerpoint/2010/main" val="3120200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t="35489" r="596" b="-294"/>
          <a:stretch/>
        </p:blipFill>
        <p:spPr>
          <a:xfrm>
            <a:off x="323528" y="692696"/>
            <a:ext cx="8484672" cy="5040560"/>
          </a:xfrm>
          <a:prstGeom prst="rect">
            <a:avLst/>
          </a:prstGeom>
        </p:spPr>
      </p:pic>
      <p:sp>
        <p:nvSpPr>
          <p:cNvPr id="2" name="Titel 1"/>
          <p:cNvSpPr>
            <a:spLocks noGrp="1"/>
          </p:cNvSpPr>
          <p:nvPr>
            <p:ph type="title"/>
          </p:nvPr>
        </p:nvSpPr>
        <p:spPr>
          <a:xfrm>
            <a:off x="3203848" y="1916832"/>
            <a:ext cx="8171066" cy="1325563"/>
          </a:xfrm>
        </p:spPr>
        <p:txBody>
          <a:bodyPr/>
          <a:lstStyle/>
          <a:p>
            <a:r>
              <a:rPr lang="de-AT" dirty="0" smtClean="0"/>
              <a:t>Dafür sammeln Sie </a:t>
            </a:r>
            <a:r>
              <a:rPr lang="de-AT" dirty="0" smtClean="0"/>
              <a:t>2023</a:t>
            </a:r>
            <a:endParaRPr lang="de-DE" dirty="0"/>
          </a:p>
        </p:txBody>
      </p:sp>
      <p:sp>
        <p:nvSpPr>
          <p:cNvPr id="9" name="Inhaltsplatzhalter 2"/>
          <p:cNvSpPr>
            <a:spLocks noGrp="1"/>
          </p:cNvSpPr>
          <p:nvPr>
            <p:ph idx="1"/>
          </p:nvPr>
        </p:nvSpPr>
        <p:spPr>
          <a:xfrm>
            <a:off x="3203848" y="3089349"/>
            <a:ext cx="4756720" cy="1851819"/>
          </a:xfrm>
        </p:spPr>
        <p:txBody>
          <a:bodyPr/>
          <a:lstStyle/>
          <a:p>
            <a:pPr>
              <a:spcBef>
                <a:spcPts val="0"/>
              </a:spcBef>
            </a:pPr>
            <a:r>
              <a:rPr lang="de-AT" sz="2400" dirty="0">
                <a:solidFill>
                  <a:schemeClr val="bg1"/>
                </a:solidFill>
              </a:rPr>
              <a:t>Als </a:t>
            </a:r>
            <a:r>
              <a:rPr lang="de-AT" sz="2400" dirty="0" smtClean="0">
                <a:solidFill>
                  <a:schemeClr val="bg1"/>
                </a:solidFill>
              </a:rPr>
              <a:t>Haussammler*innen </a:t>
            </a:r>
            <a:endParaRPr lang="de-AT" sz="2400" dirty="0">
              <a:solidFill>
                <a:schemeClr val="bg1"/>
              </a:solidFill>
            </a:endParaRPr>
          </a:p>
          <a:p>
            <a:pPr>
              <a:spcBef>
                <a:spcPts val="0"/>
              </a:spcBef>
            </a:pPr>
            <a:r>
              <a:rPr lang="de-AT" sz="2400" dirty="0">
                <a:solidFill>
                  <a:schemeClr val="bg1"/>
                </a:solidFill>
              </a:rPr>
              <a:t>ermöglichen Sie </a:t>
            </a:r>
            <a:r>
              <a:rPr lang="de-AT" sz="2400" dirty="0" smtClean="0">
                <a:solidFill>
                  <a:schemeClr val="bg1"/>
                </a:solidFill>
              </a:rPr>
              <a:t>Hilfe für </a:t>
            </a:r>
            <a:r>
              <a:rPr lang="de-AT" sz="2400" dirty="0">
                <a:solidFill>
                  <a:schemeClr val="bg1"/>
                </a:solidFill>
              </a:rPr>
              <a:t>Menschen </a:t>
            </a:r>
            <a:r>
              <a:rPr lang="de-AT" sz="2400" dirty="0" smtClean="0">
                <a:solidFill>
                  <a:schemeClr val="bg1"/>
                </a:solidFill>
              </a:rPr>
              <a:t>in </a:t>
            </a:r>
            <a:r>
              <a:rPr lang="de-AT" sz="2400" dirty="0">
                <a:solidFill>
                  <a:schemeClr val="bg1"/>
                </a:solidFill>
              </a:rPr>
              <a:t>schwierigen </a:t>
            </a:r>
            <a:r>
              <a:rPr lang="de-AT" sz="2400" dirty="0" smtClean="0">
                <a:solidFill>
                  <a:schemeClr val="bg1"/>
                </a:solidFill>
              </a:rPr>
              <a:t>Lebenssituationen</a:t>
            </a:r>
            <a:r>
              <a:rPr lang="de-AT" sz="2400" dirty="0">
                <a:solidFill>
                  <a:schemeClr val="bg1"/>
                </a:solidFill>
              </a:rPr>
              <a:t> </a:t>
            </a:r>
            <a:r>
              <a:rPr lang="de-AT" sz="2400" dirty="0" smtClean="0">
                <a:solidFill>
                  <a:schemeClr val="bg1"/>
                </a:solidFill>
              </a:rPr>
              <a:t>und Notlagen</a:t>
            </a:r>
            <a:r>
              <a:rPr lang="de-AT" sz="2400" dirty="0">
                <a:solidFill>
                  <a:schemeClr val="bg1"/>
                </a:solidFill>
              </a:rPr>
              <a:t>.</a:t>
            </a:r>
            <a:endParaRPr lang="de-AT" sz="2400" baseline="30000" dirty="0">
              <a:solidFill>
                <a:schemeClr val="bg1"/>
              </a:solidFill>
            </a:endParaRPr>
          </a:p>
        </p:txBody>
      </p:sp>
    </p:spTree>
    <p:extLst>
      <p:ext uri="{BB962C8B-B14F-4D97-AF65-F5344CB8AC3E}">
        <p14:creationId xmlns:p14="http://schemas.microsoft.com/office/powerpoint/2010/main" val="3595975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374" y="692696"/>
            <a:ext cx="7886700" cy="1325563"/>
          </a:xfrm>
        </p:spPr>
        <p:txBody>
          <a:bodyPr/>
          <a:lstStyle/>
          <a:p>
            <a:r>
              <a:rPr lang="de-DE" dirty="0" smtClean="0"/>
              <a:t>Hilfe in akuten Notlagen</a:t>
            </a:r>
            <a:endParaRPr lang="de-DE" dirty="0"/>
          </a:p>
        </p:txBody>
      </p:sp>
      <p:sp>
        <p:nvSpPr>
          <p:cNvPr id="6" name="Inhaltsplatzhalter 2"/>
          <p:cNvSpPr>
            <a:spLocks noGrp="1"/>
          </p:cNvSpPr>
          <p:nvPr>
            <p:ph idx="1"/>
          </p:nvPr>
        </p:nvSpPr>
        <p:spPr>
          <a:xfrm>
            <a:off x="361374" y="1628825"/>
            <a:ext cx="3994602" cy="3672407"/>
          </a:xfrm>
        </p:spPr>
        <p:txBody>
          <a:bodyPr/>
          <a:lstStyle/>
          <a:p>
            <a:r>
              <a:rPr lang="de-DE" sz="1600" dirty="0"/>
              <a:t>Die Teuerungen sind besonders für armutsgefährdete </a:t>
            </a:r>
            <a:r>
              <a:rPr lang="de-DE" sz="1600" dirty="0" smtClean="0"/>
              <a:t>Menschen existenz-bedrohend</a:t>
            </a:r>
            <a:r>
              <a:rPr lang="de-DE" sz="1600" dirty="0"/>
              <a:t>. </a:t>
            </a:r>
            <a:r>
              <a:rPr lang="de-DE" sz="1600" dirty="0" smtClean="0"/>
              <a:t>Auch Schicksalsschläge </a:t>
            </a:r>
            <a:r>
              <a:rPr lang="de-DE" sz="1600" dirty="0"/>
              <a:t>wie ein plötzlicher Unfall, Krankheit oder Naturkatastrophen </a:t>
            </a:r>
            <a:r>
              <a:rPr lang="de-DE" sz="1600" dirty="0" smtClean="0"/>
              <a:t>reißen Familien </a:t>
            </a:r>
            <a:r>
              <a:rPr lang="de-DE" sz="1600" dirty="0"/>
              <a:t>von einer Minute auf die andere den Boden unter den Füßen weg. In diesen Fällen hilft die Caritas schnell und unbürokratisch mit persönlicher Beratung, der Übernahme von Energie- oder Mietkosten, </a:t>
            </a:r>
            <a:r>
              <a:rPr lang="de-DE" sz="1600" dirty="0" err="1" smtClean="0"/>
              <a:t>carla</a:t>
            </a:r>
            <a:r>
              <a:rPr lang="de-DE" sz="1600" dirty="0" smtClean="0"/>
              <a:t>-Bekleidungsgutscheinen </a:t>
            </a:r>
            <a:r>
              <a:rPr lang="de-DE" sz="1600" dirty="0"/>
              <a:t>und Katastrophen-Soforthilfe.</a:t>
            </a:r>
            <a:endParaRPr lang="de-DE" sz="1600" dirty="0" smtClean="0"/>
          </a:p>
          <a:p>
            <a:pPr>
              <a:spcBef>
                <a:spcPts val="0"/>
              </a:spcBef>
            </a:pPr>
            <a:endParaRPr lang="de-DE" sz="1600" dirty="0" smtClean="0"/>
          </a:p>
          <a:p>
            <a:pPr>
              <a:spcBef>
                <a:spcPts val="0"/>
              </a:spcBef>
            </a:pPr>
            <a:endParaRPr lang="de-DE" sz="1600" dirty="0" smtClean="0"/>
          </a:p>
          <a:p>
            <a:pPr>
              <a:spcBef>
                <a:spcPts val="0"/>
              </a:spcBef>
            </a:pPr>
            <a:r>
              <a:rPr lang="de-DE" sz="1600" dirty="0" smtClean="0"/>
              <a:t>Die </a:t>
            </a:r>
            <a:r>
              <a:rPr lang="de-DE" sz="1600" dirty="0"/>
              <a:t>Not wohnt bei dir im Ort.</a:t>
            </a:r>
          </a:p>
          <a:p>
            <a:pPr>
              <a:spcBef>
                <a:spcPts val="0"/>
              </a:spcBef>
            </a:pPr>
            <a:r>
              <a:rPr lang="de-DE" sz="1600" b="1" dirty="0">
                <a:solidFill>
                  <a:srgbClr val="FF0000"/>
                </a:solidFill>
              </a:rPr>
              <a:t>Die Hilfe auch.</a:t>
            </a:r>
            <a:endParaRPr lang="de-DE" sz="1600" baseline="30000" dirty="0">
              <a:solidFill>
                <a:srgbClr val="FF0000"/>
              </a:solidFill>
            </a:endParaRPr>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l="42574" t="44750" r="42574" b="44750"/>
          <a:stretch/>
        </p:blipFill>
        <p:spPr>
          <a:xfrm rot="19873365">
            <a:off x="3027244" y="5055881"/>
            <a:ext cx="1043417" cy="1043417"/>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520" y="1628825"/>
            <a:ext cx="4644480" cy="3096320"/>
          </a:xfrm>
          <a:prstGeom prst="rect">
            <a:avLst/>
          </a:prstGeom>
        </p:spPr>
      </p:pic>
    </p:spTree>
    <p:extLst>
      <p:ext uri="{BB962C8B-B14F-4D97-AF65-F5344CB8AC3E}">
        <p14:creationId xmlns:p14="http://schemas.microsoft.com/office/powerpoint/2010/main" val="3434225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374" y="692697"/>
            <a:ext cx="7886700" cy="1325563"/>
          </a:xfrm>
        </p:spPr>
        <p:txBody>
          <a:bodyPr/>
          <a:lstStyle/>
          <a:p>
            <a:r>
              <a:rPr lang="de-AT" dirty="0" smtClean="0"/>
              <a:t>Begleitung bis zuletzt</a:t>
            </a:r>
            <a:endParaRPr lang="de-DE" dirty="0"/>
          </a:p>
        </p:txBody>
      </p:sp>
      <p:sp>
        <p:nvSpPr>
          <p:cNvPr id="6" name="Inhaltsplatzhalter 2"/>
          <p:cNvSpPr>
            <a:spLocks noGrp="1"/>
          </p:cNvSpPr>
          <p:nvPr>
            <p:ph idx="1"/>
          </p:nvPr>
        </p:nvSpPr>
        <p:spPr>
          <a:xfrm>
            <a:off x="361374" y="1772817"/>
            <a:ext cx="3922594" cy="3672407"/>
          </a:xfrm>
        </p:spPr>
        <p:txBody>
          <a:bodyPr/>
          <a:lstStyle/>
          <a:p>
            <a:r>
              <a:rPr lang="de-DE" sz="1600" dirty="0"/>
              <a:t>Erkrankt ein Mensch lebensbedrohlich, gibt es oft Angst, Unsicherheit und viele Fragen – bei Betroffenen selbst, aber auch bei den Angehörigen. In dieser schwierigen Phase begleitet und unterstützt das Team des Mobilen Hospizdienstes der Caritas. Die ehrenamtlichen Mitarbeiter*innen hören zu, plaudern, lachen, leben ein Stück Alltäglichkeit mit und sind einfach da. Sie begleiten Menschen in ihrer letzten Lebensphase mit Kompetenz, Erfahrung und Menschlichkeit</a:t>
            </a:r>
            <a:r>
              <a:rPr lang="de-DE" sz="1600" dirty="0" smtClean="0"/>
              <a:t>.</a:t>
            </a:r>
          </a:p>
          <a:p>
            <a:endParaRPr lang="de-DE" sz="1400" dirty="0"/>
          </a:p>
          <a:p>
            <a:pPr>
              <a:spcBef>
                <a:spcPts val="0"/>
              </a:spcBef>
            </a:pPr>
            <a:endParaRPr lang="de-DE" sz="1400" dirty="0" smtClean="0"/>
          </a:p>
          <a:p>
            <a:pPr>
              <a:spcBef>
                <a:spcPts val="0"/>
              </a:spcBef>
            </a:pPr>
            <a:r>
              <a:rPr lang="de-DE" sz="1600" dirty="0" smtClean="0"/>
              <a:t>Die </a:t>
            </a:r>
            <a:r>
              <a:rPr lang="de-DE" sz="1600" dirty="0"/>
              <a:t>Not wohnt bei dir im Ort.</a:t>
            </a:r>
          </a:p>
          <a:p>
            <a:pPr>
              <a:spcBef>
                <a:spcPts val="0"/>
              </a:spcBef>
            </a:pPr>
            <a:r>
              <a:rPr lang="de-DE" sz="1600" b="1" dirty="0">
                <a:solidFill>
                  <a:srgbClr val="FF0000"/>
                </a:solidFill>
              </a:rPr>
              <a:t>Die Hilfe auch.</a:t>
            </a:r>
            <a:endParaRPr lang="de-DE" sz="1600" baseline="30000" dirty="0">
              <a:solidFill>
                <a:srgbClr val="FF0000"/>
              </a:solidFill>
            </a:endParaRPr>
          </a:p>
          <a:p>
            <a:endParaRPr lang="de-DE" sz="1400" baseline="30000" dirty="0"/>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42574" t="44750" r="42574" b="44750"/>
          <a:stretch/>
        </p:blipFill>
        <p:spPr>
          <a:xfrm rot="1800171">
            <a:off x="5915097" y="461886"/>
            <a:ext cx="1043417" cy="1043417"/>
          </a:xfrm>
          <a:prstGeom prst="rect">
            <a:avLst/>
          </a:prstGeom>
        </p:spPr>
      </p:pic>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9200" t="13347" r="6198" b="2617"/>
          <a:stretch/>
        </p:blipFill>
        <p:spPr>
          <a:xfrm>
            <a:off x="4499991" y="1775097"/>
            <a:ext cx="4672379" cy="3094063"/>
          </a:xfrm>
          <a:prstGeom prst="rect">
            <a:avLst/>
          </a:prstGeom>
        </p:spPr>
      </p:pic>
    </p:spTree>
    <p:extLst>
      <p:ext uri="{BB962C8B-B14F-4D97-AF65-F5344CB8AC3E}">
        <p14:creationId xmlns:p14="http://schemas.microsoft.com/office/powerpoint/2010/main" val="1986992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374" y="548680"/>
            <a:ext cx="7886700" cy="1325563"/>
          </a:xfrm>
        </p:spPr>
        <p:txBody>
          <a:bodyPr/>
          <a:lstStyle/>
          <a:p>
            <a:r>
              <a:rPr lang="de-AT" dirty="0" smtClean="0"/>
              <a:t>Leistbare Lebensmittel</a:t>
            </a:r>
            <a:endParaRPr lang="de-DE" dirty="0"/>
          </a:p>
        </p:txBody>
      </p:sp>
      <p:sp>
        <p:nvSpPr>
          <p:cNvPr id="6" name="Inhaltsplatzhalter 2"/>
          <p:cNvSpPr>
            <a:spLocks noGrp="1"/>
          </p:cNvSpPr>
          <p:nvPr>
            <p:ph idx="1"/>
          </p:nvPr>
        </p:nvSpPr>
        <p:spPr>
          <a:xfrm>
            <a:off x="361374" y="1628800"/>
            <a:ext cx="3778578" cy="3672407"/>
          </a:xfrm>
        </p:spPr>
        <p:txBody>
          <a:bodyPr/>
          <a:lstStyle/>
          <a:p>
            <a:r>
              <a:rPr lang="de-DE" sz="1600" dirty="0"/>
              <a:t>Durch die steigenden Preise kommen viele Menschen finanziell stark unter Druck. Oft wissen sie nicht mehr, wie sie sich Lebensmittel leisten sollen. Damit Menschen mit geringem Einkommen ihren Lebensmittelbedarf decken können, hilft die Caritas mit ihren Sozialmärkten. Abgelaufene, aber qualitativ einwandfreie Lebensmittel werden zu stark reduzierten Preisen verkauft</a:t>
            </a:r>
            <a:r>
              <a:rPr lang="de-DE" sz="1600" dirty="0" smtClean="0"/>
              <a:t>.</a:t>
            </a:r>
          </a:p>
          <a:p>
            <a:endParaRPr lang="de-DE" sz="1600" b="1" dirty="0" smtClean="0"/>
          </a:p>
          <a:p>
            <a:pPr>
              <a:spcBef>
                <a:spcPts val="0"/>
              </a:spcBef>
            </a:pPr>
            <a:endParaRPr lang="de-DE" sz="1600" b="1" dirty="0" smtClean="0"/>
          </a:p>
          <a:p>
            <a:pPr>
              <a:spcBef>
                <a:spcPts val="0"/>
              </a:spcBef>
            </a:pPr>
            <a:r>
              <a:rPr lang="de-DE" sz="1600" dirty="0" smtClean="0"/>
              <a:t>Die </a:t>
            </a:r>
            <a:r>
              <a:rPr lang="de-DE" sz="1600" dirty="0"/>
              <a:t>Not wohnt bei dir im Ort.</a:t>
            </a:r>
          </a:p>
          <a:p>
            <a:pPr>
              <a:spcBef>
                <a:spcPts val="0"/>
              </a:spcBef>
            </a:pPr>
            <a:r>
              <a:rPr lang="de-DE" sz="1600" b="1" dirty="0">
                <a:solidFill>
                  <a:srgbClr val="FF0000"/>
                </a:solidFill>
              </a:rPr>
              <a:t>Die Hilfe auch.</a:t>
            </a:r>
            <a:endParaRPr lang="de-DE" sz="1600" baseline="30000" dirty="0">
              <a:solidFill>
                <a:srgbClr val="FF0000"/>
              </a:solidFill>
            </a:endParaRPr>
          </a:p>
          <a:p>
            <a:endParaRPr lang="de-DE" sz="1400" baseline="30000" dirty="0"/>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42574" t="44750" r="42574" b="44750"/>
          <a:stretch/>
        </p:blipFill>
        <p:spPr>
          <a:xfrm rot="20431575">
            <a:off x="3088389" y="4681692"/>
            <a:ext cx="728279" cy="728279"/>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944" y="1628800"/>
            <a:ext cx="4788024" cy="3192691"/>
          </a:xfrm>
          <a:prstGeom prst="rect">
            <a:avLst/>
          </a:prstGeom>
        </p:spPr>
      </p:pic>
    </p:spTree>
    <p:extLst>
      <p:ext uri="{BB962C8B-B14F-4D97-AF65-F5344CB8AC3E}">
        <p14:creationId xmlns:p14="http://schemas.microsoft.com/office/powerpoint/2010/main" val="3675957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374" y="692696"/>
            <a:ext cx="7886700" cy="1325563"/>
          </a:xfrm>
        </p:spPr>
        <p:txBody>
          <a:bodyPr/>
          <a:lstStyle/>
          <a:p>
            <a:r>
              <a:rPr lang="de-AT" dirty="0" smtClean="0"/>
              <a:t>Kinder Zukunft schenken</a:t>
            </a:r>
            <a:endParaRPr lang="de-DE" dirty="0"/>
          </a:p>
        </p:txBody>
      </p:sp>
      <p:sp>
        <p:nvSpPr>
          <p:cNvPr id="6" name="Inhaltsplatzhalter 2"/>
          <p:cNvSpPr>
            <a:spLocks noGrp="1"/>
          </p:cNvSpPr>
          <p:nvPr>
            <p:ph idx="1"/>
          </p:nvPr>
        </p:nvSpPr>
        <p:spPr>
          <a:xfrm>
            <a:off x="361374" y="1916832"/>
            <a:ext cx="3922594" cy="3672407"/>
          </a:xfrm>
        </p:spPr>
        <p:txBody>
          <a:bodyPr/>
          <a:lstStyle/>
          <a:p>
            <a:r>
              <a:rPr lang="de-DE" sz="1600" dirty="0"/>
              <a:t>Kinder, die in Armut oder an der Armutsgrenze leben, brauchen unsere Unterstützung. Die Caritas hilft ganz konkret: Das Mutter-Kind-Haus bietet jungen Müttern und ihren Kindern ein Dach über dem Kopf. Das Projekt KIPKE (Kinder psychisch kranker Eltern) ermöglicht Kindern und Jugendlichen ein Sommercamp, wo sie eine unbeschwerte Zeit verbringen und einfach nur Kind sein können.</a:t>
            </a:r>
            <a:r>
              <a:rPr lang="de-DE" sz="1600" dirty="0" smtClean="0"/>
              <a:t/>
            </a:r>
            <a:br>
              <a:rPr lang="de-DE" sz="1600" dirty="0" smtClean="0"/>
            </a:br>
            <a:r>
              <a:rPr lang="de-DE" sz="1600" dirty="0" smtClean="0"/>
              <a:t/>
            </a:r>
            <a:br>
              <a:rPr lang="de-DE" sz="1600" dirty="0" smtClean="0"/>
            </a:br>
            <a:r>
              <a:rPr lang="de-DE" sz="1600" dirty="0" smtClean="0"/>
              <a:t/>
            </a:r>
            <a:br>
              <a:rPr lang="de-DE" sz="1600" dirty="0" smtClean="0"/>
            </a:br>
            <a:r>
              <a:rPr lang="de-DE" sz="1600" dirty="0" smtClean="0"/>
              <a:t>Die </a:t>
            </a:r>
            <a:r>
              <a:rPr lang="de-DE" sz="1600" dirty="0"/>
              <a:t>Not wohnt bei dir im Ort.</a:t>
            </a:r>
          </a:p>
          <a:p>
            <a:pPr>
              <a:spcBef>
                <a:spcPts val="0"/>
              </a:spcBef>
            </a:pPr>
            <a:r>
              <a:rPr lang="de-DE" sz="1600" b="1" dirty="0">
                <a:solidFill>
                  <a:srgbClr val="FF0000"/>
                </a:solidFill>
              </a:rPr>
              <a:t>Die Hilfe auch.</a:t>
            </a:r>
            <a:endParaRPr lang="de-DE" sz="1600" baseline="30000" dirty="0">
              <a:solidFill>
                <a:srgbClr val="FF0000"/>
              </a:solidFill>
            </a:endParaRPr>
          </a:p>
          <a:p>
            <a:endParaRPr lang="de-DE" sz="1400" dirty="0"/>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42574" t="44750" r="42574" b="44750"/>
          <a:stretch/>
        </p:blipFill>
        <p:spPr>
          <a:xfrm rot="1801913">
            <a:off x="7468435" y="857976"/>
            <a:ext cx="728279" cy="728279"/>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488" y="1916832"/>
            <a:ext cx="4536504" cy="3024336"/>
          </a:xfrm>
          <a:prstGeom prst="rect">
            <a:avLst/>
          </a:prstGeom>
        </p:spPr>
      </p:pic>
    </p:spTree>
    <p:extLst>
      <p:ext uri="{BB962C8B-B14F-4D97-AF65-F5344CB8AC3E}">
        <p14:creationId xmlns:p14="http://schemas.microsoft.com/office/powerpoint/2010/main" val="3046329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624</Words>
  <Application>Microsoft Office PowerPoint</Application>
  <PresentationFormat>Bildschirmpräsentation (4:3)</PresentationFormat>
  <Paragraphs>78</Paragraphs>
  <Slides>17</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Times New Roman</vt:lpstr>
      <vt:lpstr>Benutzerdefiniertes Design</vt:lpstr>
      <vt:lpstr>Pfarre xxx</vt:lpstr>
      <vt:lpstr>PowerPoint-Präsentation</vt:lpstr>
      <vt:lpstr>Nächstenliebe verliert nie an Wert</vt:lpstr>
      <vt:lpstr>Fragen für Ihren Hausbesuch</vt:lpstr>
      <vt:lpstr>Dafür sammeln Sie 2023</vt:lpstr>
      <vt:lpstr>Hilfe in akuten Notlagen</vt:lpstr>
      <vt:lpstr>Begleitung bis zuletzt</vt:lpstr>
      <vt:lpstr>Leistbare Lebensmittel</vt:lpstr>
      <vt:lpstr>Kinder Zukunft schenken</vt:lpstr>
      <vt:lpstr>Material zu Ihrer Unterstützung</vt:lpstr>
      <vt:lpstr>Wiederverwendbare Mappe</vt:lpstr>
      <vt:lpstr>Haussammlungshotline</vt:lpstr>
      <vt:lpstr>Spendenabsetzbarkeit  Listen sind datenschutzkonform</vt:lpstr>
      <vt:lpstr>Online-Materialbestellung</vt:lpstr>
      <vt:lpstr>So haben Sie geholfen</vt:lpstr>
      <vt:lpstr>Kleines Dankeschön Kräutersalz aus der Werkstatt Gars</vt:lpstr>
      <vt:lpstr>PowerPoint-Präsentation</vt:lpstr>
    </vt:vector>
  </TitlesOfParts>
  <Company>Caritas der Erzdioezese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ist eine  Titelüberschrift, die  dreizeilig läuft</dc:title>
  <dc:creator>AKoppitsch</dc:creator>
  <cp:lastModifiedBy>Tanzer Michael, DI</cp:lastModifiedBy>
  <cp:revision>582</cp:revision>
  <cp:lastPrinted>2016-03-16T11:59:46Z</cp:lastPrinted>
  <dcterms:created xsi:type="dcterms:W3CDTF">2013-11-05T14:04:45Z</dcterms:created>
  <dcterms:modified xsi:type="dcterms:W3CDTF">2023-03-29T14:39:36Z</dcterms:modified>
</cp:coreProperties>
</file>