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16" r:id="rId1"/>
  </p:sldMasterIdLst>
  <p:notesMasterIdLst>
    <p:notesMasterId r:id="rId19"/>
  </p:notesMasterIdLst>
  <p:handoutMasterIdLst>
    <p:handoutMasterId r:id="rId20"/>
  </p:handoutMasterIdLst>
  <p:sldIdLst>
    <p:sldId id="403" r:id="rId2"/>
    <p:sldId id="404" r:id="rId3"/>
    <p:sldId id="405" r:id="rId4"/>
    <p:sldId id="417" r:id="rId5"/>
    <p:sldId id="416" r:id="rId6"/>
    <p:sldId id="407" r:id="rId7"/>
    <p:sldId id="408" r:id="rId8"/>
    <p:sldId id="409" r:id="rId9"/>
    <p:sldId id="410" r:id="rId10"/>
    <p:sldId id="412" r:id="rId11"/>
    <p:sldId id="422" r:id="rId12"/>
    <p:sldId id="419" r:id="rId13"/>
    <p:sldId id="420" r:id="rId14"/>
    <p:sldId id="423" r:id="rId15"/>
    <p:sldId id="401" r:id="rId16"/>
    <p:sldId id="421" r:id="rId17"/>
    <p:sldId id="392" r:id="rId18"/>
  </p:sldIdLst>
  <p:sldSz cx="9144000" cy="6858000" type="screen4x3"/>
  <p:notesSz cx="6669088" cy="9872663"/>
  <p:defaultTextStyle>
    <a:defPPr>
      <a:defRPr lang="de-AT"/>
    </a:defPPr>
    <a:lvl1pPr algn="l" rtl="0" fontAlgn="base">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3300"/>
    <a:srgbClr val="FFCCCC"/>
    <a:srgbClr val="800000"/>
    <a:srgbClr val="EAEAEA"/>
    <a:srgbClr val="FF7C80"/>
    <a:srgbClr val="FF5050"/>
    <a:srgbClr val="F8F8F8"/>
    <a:srgbClr val="FFFFFF"/>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04" autoAdjust="0"/>
    <p:restoredTop sz="91006" autoAdjust="0"/>
  </p:normalViewPr>
  <p:slideViewPr>
    <p:cSldViewPr>
      <p:cViewPr varScale="1">
        <p:scale>
          <a:sx n="98" d="100"/>
          <a:sy n="98" d="100"/>
        </p:scale>
        <p:origin x="2334" y="9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2" d="100"/>
          <a:sy n="62" d="100"/>
        </p:scale>
        <p:origin x="326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de-AT"/>
          </a:p>
        </p:txBody>
      </p:sp>
      <p:sp>
        <p:nvSpPr>
          <p:cNvPr id="19459" name="Rectangle 3"/>
          <p:cNvSpPr>
            <a:spLocks noGrp="1" noChangeArrowheads="1"/>
          </p:cNvSpPr>
          <p:nvPr>
            <p:ph type="dt" sz="quarter" idx="1"/>
          </p:nvPr>
        </p:nvSpPr>
        <p:spPr bwMode="auto">
          <a:xfrm>
            <a:off x="3779150" y="0"/>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de-AT"/>
          </a:p>
        </p:txBody>
      </p:sp>
      <p:sp>
        <p:nvSpPr>
          <p:cNvPr id="19460" name="Rectangle 4"/>
          <p:cNvSpPr>
            <a:spLocks noGrp="1" noChangeArrowheads="1"/>
          </p:cNvSpPr>
          <p:nvPr>
            <p:ph type="ftr" sz="quarter" idx="2"/>
          </p:nvPr>
        </p:nvSpPr>
        <p:spPr bwMode="auto">
          <a:xfrm>
            <a:off x="0" y="9379030"/>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de-AT"/>
          </a:p>
        </p:txBody>
      </p:sp>
      <p:sp>
        <p:nvSpPr>
          <p:cNvPr id="19461" name="Rectangle 5"/>
          <p:cNvSpPr>
            <a:spLocks noGrp="1" noChangeArrowheads="1"/>
          </p:cNvSpPr>
          <p:nvPr>
            <p:ph type="sldNum" sz="quarter" idx="3"/>
          </p:nvPr>
        </p:nvSpPr>
        <p:spPr bwMode="auto">
          <a:xfrm>
            <a:off x="3779150" y="9379030"/>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F428D790-3B56-4D68-918A-C9A76EC2DB77}" type="slidenum">
              <a:rPr lang="de-AT"/>
              <a:pPr>
                <a:defRPr/>
              </a:pPr>
              <a:t>‹Nr.›</a:t>
            </a:fld>
            <a:endParaRPr lang="de-AT"/>
          </a:p>
        </p:txBody>
      </p:sp>
    </p:spTree>
    <p:extLst>
      <p:ext uri="{BB962C8B-B14F-4D97-AF65-F5344CB8AC3E}">
        <p14:creationId xmlns:p14="http://schemas.microsoft.com/office/powerpoint/2010/main" val="33208239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de-AT"/>
          </a:p>
        </p:txBody>
      </p:sp>
      <p:sp>
        <p:nvSpPr>
          <p:cNvPr id="14339" name="Rectangle 3"/>
          <p:cNvSpPr>
            <a:spLocks noGrp="1" noChangeArrowheads="1"/>
          </p:cNvSpPr>
          <p:nvPr>
            <p:ph type="dt" idx="1"/>
          </p:nvPr>
        </p:nvSpPr>
        <p:spPr bwMode="auto">
          <a:xfrm>
            <a:off x="3779150" y="0"/>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de-AT"/>
          </a:p>
        </p:txBody>
      </p:sp>
      <p:sp>
        <p:nvSpPr>
          <p:cNvPr id="28676" name="Rectangle 4"/>
          <p:cNvSpPr>
            <a:spLocks noGrp="1" noRot="1" noChangeAspect="1" noChangeArrowheads="1" noTextEdit="1"/>
          </p:cNvSpPr>
          <p:nvPr>
            <p:ph type="sldImg" idx="2"/>
          </p:nvPr>
        </p:nvSpPr>
        <p:spPr bwMode="auto">
          <a:xfrm>
            <a:off x="866775" y="739775"/>
            <a:ext cx="4935538" cy="37036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889212" y="4689515"/>
            <a:ext cx="4890665" cy="444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AT" noProof="0"/>
              <a:t>Klicken Sie, um die Formate des Vorlagentextes zu bearbeiten</a:t>
            </a:r>
          </a:p>
          <a:p>
            <a:pPr lvl="1"/>
            <a:r>
              <a:rPr lang="de-AT" noProof="0"/>
              <a:t>Zweite Ebene</a:t>
            </a:r>
          </a:p>
          <a:p>
            <a:pPr lvl="2"/>
            <a:r>
              <a:rPr lang="de-AT" noProof="0"/>
              <a:t>Dritte Ebene</a:t>
            </a:r>
          </a:p>
          <a:p>
            <a:pPr lvl="3"/>
            <a:r>
              <a:rPr lang="de-AT" noProof="0"/>
              <a:t>Vierte Ebene</a:t>
            </a:r>
          </a:p>
          <a:p>
            <a:pPr lvl="4"/>
            <a:r>
              <a:rPr lang="de-AT" noProof="0"/>
              <a:t>Fünfte Ebene</a:t>
            </a:r>
          </a:p>
        </p:txBody>
      </p:sp>
      <p:sp>
        <p:nvSpPr>
          <p:cNvPr id="14342" name="Rectangle 6"/>
          <p:cNvSpPr>
            <a:spLocks noGrp="1" noChangeArrowheads="1"/>
          </p:cNvSpPr>
          <p:nvPr>
            <p:ph type="ftr" sz="quarter" idx="4"/>
          </p:nvPr>
        </p:nvSpPr>
        <p:spPr bwMode="auto">
          <a:xfrm>
            <a:off x="0" y="9379030"/>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de-AT"/>
          </a:p>
        </p:txBody>
      </p:sp>
      <p:sp>
        <p:nvSpPr>
          <p:cNvPr id="14343" name="Rectangle 7"/>
          <p:cNvSpPr>
            <a:spLocks noGrp="1" noChangeArrowheads="1"/>
          </p:cNvSpPr>
          <p:nvPr>
            <p:ph type="sldNum" sz="quarter" idx="5"/>
          </p:nvPr>
        </p:nvSpPr>
        <p:spPr bwMode="auto">
          <a:xfrm>
            <a:off x="3779150" y="9379030"/>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DC566796-4DD8-4323-9882-DF8E05FCCE95}" type="slidenum">
              <a:rPr lang="de-AT"/>
              <a:pPr>
                <a:defRPr/>
              </a:pPr>
              <a:t>‹Nr.›</a:t>
            </a:fld>
            <a:endParaRPr lang="de-AT"/>
          </a:p>
        </p:txBody>
      </p:sp>
    </p:spTree>
    <p:extLst>
      <p:ext uri="{BB962C8B-B14F-4D97-AF65-F5344CB8AC3E}">
        <p14:creationId xmlns:p14="http://schemas.microsoft.com/office/powerpoint/2010/main" val="120514236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pPr>
              <a:defRPr/>
            </a:pPr>
            <a:endParaRPr lang="de-AT"/>
          </a:p>
        </p:txBody>
      </p:sp>
      <p:sp>
        <p:nvSpPr>
          <p:cNvPr id="5" name="Foliennummernplatzhalter 4"/>
          <p:cNvSpPr>
            <a:spLocks noGrp="1"/>
          </p:cNvSpPr>
          <p:nvPr>
            <p:ph type="sldNum" sz="quarter" idx="11"/>
          </p:nvPr>
        </p:nvSpPr>
        <p:spPr/>
        <p:txBody>
          <a:bodyPr/>
          <a:lstStyle/>
          <a:p>
            <a:pPr>
              <a:defRPr/>
            </a:pPr>
            <a:fld id="{DC566796-4DD8-4323-9882-DF8E05FCCE95}" type="slidenum">
              <a:rPr lang="de-AT" smtClean="0"/>
              <a:pPr>
                <a:defRPr/>
              </a:pPr>
              <a:t>2</a:t>
            </a:fld>
            <a:endParaRPr lang="de-AT"/>
          </a:p>
        </p:txBody>
      </p:sp>
    </p:spTree>
    <p:extLst>
      <p:ext uri="{BB962C8B-B14F-4D97-AF65-F5344CB8AC3E}">
        <p14:creationId xmlns:p14="http://schemas.microsoft.com/office/powerpoint/2010/main" val="1875683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pPr>
              <a:defRPr/>
            </a:pPr>
            <a:endParaRPr lang="de-AT"/>
          </a:p>
        </p:txBody>
      </p:sp>
      <p:sp>
        <p:nvSpPr>
          <p:cNvPr id="5" name="Foliennummernplatzhalter 4"/>
          <p:cNvSpPr>
            <a:spLocks noGrp="1"/>
          </p:cNvSpPr>
          <p:nvPr>
            <p:ph type="sldNum" sz="quarter" idx="11"/>
          </p:nvPr>
        </p:nvSpPr>
        <p:spPr/>
        <p:txBody>
          <a:bodyPr/>
          <a:lstStyle/>
          <a:p>
            <a:pPr>
              <a:defRPr/>
            </a:pPr>
            <a:fld id="{DC566796-4DD8-4323-9882-DF8E05FCCE95}" type="slidenum">
              <a:rPr lang="de-AT" smtClean="0"/>
              <a:pPr>
                <a:defRPr/>
              </a:pPr>
              <a:t>9</a:t>
            </a:fld>
            <a:endParaRPr lang="de-AT"/>
          </a:p>
        </p:txBody>
      </p:sp>
    </p:spTree>
    <p:extLst>
      <p:ext uri="{BB962C8B-B14F-4D97-AF65-F5344CB8AC3E}">
        <p14:creationId xmlns:p14="http://schemas.microsoft.com/office/powerpoint/2010/main" val="2354751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Datumsplatzhalter 3"/>
          <p:cNvSpPr>
            <a:spLocks noGrp="1"/>
          </p:cNvSpPr>
          <p:nvPr>
            <p:ph type="dt" idx="10"/>
          </p:nvPr>
        </p:nvSpPr>
        <p:spPr/>
        <p:txBody>
          <a:bodyPr/>
          <a:lstStyle/>
          <a:p>
            <a:pPr>
              <a:defRPr/>
            </a:pPr>
            <a:endParaRPr lang="de-AT"/>
          </a:p>
        </p:txBody>
      </p:sp>
      <p:sp>
        <p:nvSpPr>
          <p:cNvPr id="5" name="Foliennummernplatzhalter 4"/>
          <p:cNvSpPr>
            <a:spLocks noGrp="1"/>
          </p:cNvSpPr>
          <p:nvPr>
            <p:ph type="sldNum" sz="quarter" idx="11"/>
          </p:nvPr>
        </p:nvSpPr>
        <p:spPr/>
        <p:txBody>
          <a:bodyPr/>
          <a:lstStyle/>
          <a:p>
            <a:pPr>
              <a:defRPr/>
            </a:pPr>
            <a:fld id="{DC566796-4DD8-4323-9882-DF8E05FCCE95}" type="slidenum">
              <a:rPr lang="de-AT" smtClean="0"/>
              <a:pPr>
                <a:defRPr/>
              </a:pPr>
              <a:t>10</a:t>
            </a:fld>
            <a:endParaRPr lang="de-AT"/>
          </a:p>
        </p:txBody>
      </p:sp>
    </p:spTree>
    <p:extLst>
      <p:ext uri="{BB962C8B-B14F-4D97-AF65-F5344CB8AC3E}">
        <p14:creationId xmlns:p14="http://schemas.microsoft.com/office/powerpoint/2010/main" val="196028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Datumsplatzhalter 3"/>
          <p:cNvSpPr>
            <a:spLocks noGrp="1"/>
          </p:cNvSpPr>
          <p:nvPr>
            <p:ph type="dt" idx="10"/>
          </p:nvPr>
        </p:nvSpPr>
        <p:spPr/>
        <p:txBody>
          <a:bodyPr/>
          <a:lstStyle/>
          <a:p>
            <a:pPr>
              <a:defRPr/>
            </a:pPr>
            <a:endParaRPr lang="de-AT"/>
          </a:p>
        </p:txBody>
      </p:sp>
      <p:sp>
        <p:nvSpPr>
          <p:cNvPr id="5" name="Foliennummernplatzhalter 4"/>
          <p:cNvSpPr>
            <a:spLocks noGrp="1"/>
          </p:cNvSpPr>
          <p:nvPr>
            <p:ph type="sldNum" sz="quarter" idx="11"/>
          </p:nvPr>
        </p:nvSpPr>
        <p:spPr/>
        <p:txBody>
          <a:bodyPr/>
          <a:lstStyle/>
          <a:p>
            <a:pPr>
              <a:defRPr/>
            </a:pPr>
            <a:fld id="{DC566796-4DD8-4323-9882-DF8E05FCCE95}" type="slidenum">
              <a:rPr lang="de-AT" smtClean="0"/>
              <a:pPr>
                <a:defRPr/>
              </a:pPr>
              <a:t>11</a:t>
            </a:fld>
            <a:endParaRPr lang="de-AT"/>
          </a:p>
        </p:txBody>
      </p:sp>
    </p:spTree>
    <p:extLst>
      <p:ext uri="{BB962C8B-B14F-4D97-AF65-F5344CB8AC3E}">
        <p14:creationId xmlns:p14="http://schemas.microsoft.com/office/powerpoint/2010/main" val="2295350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Datumsplatzhalter 3"/>
          <p:cNvSpPr>
            <a:spLocks noGrp="1"/>
          </p:cNvSpPr>
          <p:nvPr>
            <p:ph type="dt" idx="10"/>
          </p:nvPr>
        </p:nvSpPr>
        <p:spPr/>
        <p:txBody>
          <a:bodyPr/>
          <a:lstStyle/>
          <a:p>
            <a:pPr>
              <a:defRPr/>
            </a:pPr>
            <a:endParaRPr lang="de-AT"/>
          </a:p>
        </p:txBody>
      </p:sp>
      <p:sp>
        <p:nvSpPr>
          <p:cNvPr id="5" name="Foliennummernplatzhalter 4"/>
          <p:cNvSpPr>
            <a:spLocks noGrp="1"/>
          </p:cNvSpPr>
          <p:nvPr>
            <p:ph type="sldNum" sz="quarter" idx="11"/>
          </p:nvPr>
        </p:nvSpPr>
        <p:spPr/>
        <p:txBody>
          <a:bodyPr/>
          <a:lstStyle/>
          <a:p>
            <a:pPr>
              <a:defRPr/>
            </a:pPr>
            <a:fld id="{DC566796-4DD8-4323-9882-DF8E05FCCE95}" type="slidenum">
              <a:rPr lang="de-AT" smtClean="0"/>
              <a:pPr>
                <a:defRPr/>
              </a:pPr>
              <a:t>12</a:t>
            </a:fld>
            <a:endParaRPr lang="de-AT"/>
          </a:p>
        </p:txBody>
      </p:sp>
    </p:spTree>
    <p:extLst>
      <p:ext uri="{BB962C8B-B14F-4D97-AF65-F5344CB8AC3E}">
        <p14:creationId xmlns:p14="http://schemas.microsoft.com/office/powerpoint/2010/main" val="2518886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Datumsplatzhalter 3"/>
          <p:cNvSpPr>
            <a:spLocks noGrp="1"/>
          </p:cNvSpPr>
          <p:nvPr>
            <p:ph type="dt" idx="10"/>
          </p:nvPr>
        </p:nvSpPr>
        <p:spPr/>
        <p:txBody>
          <a:bodyPr/>
          <a:lstStyle/>
          <a:p>
            <a:pPr>
              <a:defRPr/>
            </a:pPr>
            <a:endParaRPr lang="de-AT"/>
          </a:p>
        </p:txBody>
      </p:sp>
      <p:sp>
        <p:nvSpPr>
          <p:cNvPr id="5" name="Foliennummernplatzhalter 4"/>
          <p:cNvSpPr>
            <a:spLocks noGrp="1"/>
          </p:cNvSpPr>
          <p:nvPr>
            <p:ph type="sldNum" sz="quarter" idx="11"/>
          </p:nvPr>
        </p:nvSpPr>
        <p:spPr/>
        <p:txBody>
          <a:bodyPr/>
          <a:lstStyle/>
          <a:p>
            <a:pPr>
              <a:defRPr/>
            </a:pPr>
            <a:fld id="{DC566796-4DD8-4323-9882-DF8E05FCCE95}" type="slidenum">
              <a:rPr lang="de-AT" smtClean="0"/>
              <a:pPr>
                <a:defRPr/>
              </a:pPr>
              <a:t>13</a:t>
            </a:fld>
            <a:endParaRPr lang="de-AT"/>
          </a:p>
        </p:txBody>
      </p:sp>
    </p:spTree>
    <p:extLst>
      <p:ext uri="{BB962C8B-B14F-4D97-AF65-F5344CB8AC3E}">
        <p14:creationId xmlns:p14="http://schemas.microsoft.com/office/powerpoint/2010/main" val="3195597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Datumsplatzhalter 3"/>
          <p:cNvSpPr>
            <a:spLocks noGrp="1"/>
          </p:cNvSpPr>
          <p:nvPr>
            <p:ph type="dt" idx="10"/>
          </p:nvPr>
        </p:nvSpPr>
        <p:spPr/>
        <p:txBody>
          <a:bodyPr/>
          <a:lstStyle/>
          <a:p>
            <a:pPr>
              <a:defRPr/>
            </a:pPr>
            <a:endParaRPr lang="de-AT"/>
          </a:p>
        </p:txBody>
      </p:sp>
      <p:sp>
        <p:nvSpPr>
          <p:cNvPr id="5" name="Foliennummernplatzhalter 4"/>
          <p:cNvSpPr>
            <a:spLocks noGrp="1"/>
          </p:cNvSpPr>
          <p:nvPr>
            <p:ph type="sldNum" sz="quarter" idx="11"/>
          </p:nvPr>
        </p:nvSpPr>
        <p:spPr/>
        <p:txBody>
          <a:bodyPr/>
          <a:lstStyle/>
          <a:p>
            <a:pPr>
              <a:defRPr/>
            </a:pPr>
            <a:fld id="{DC566796-4DD8-4323-9882-DF8E05FCCE95}" type="slidenum">
              <a:rPr lang="de-AT" smtClean="0"/>
              <a:pPr>
                <a:defRPr/>
              </a:pPr>
              <a:t>14</a:t>
            </a:fld>
            <a:endParaRPr lang="de-AT"/>
          </a:p>
        </p:txBody>
      </p:sp>
    </p:spTree>
    <p:extLst>
      <p:ext uri="{BB962C8B-B14F-4D97-AF65-F5344CB8AC3E}">
        <p14:creationId xmlns:p14="http://schemas.microsoft.com/office/powerpoint/2010/main" val="706746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Datumsplatzhalter 3"/>
          <p:cNvSpPr>
            <a:spLocks noGrp="1"/>
          </p:cNvSpPr>
          <p:nvPr>
            <p:ph type="dt" idx="10"/>
          </p:nvPr>
        </p:nvSpPr>
        <p:spPr/>
        <p:txBody>
          <a:bodyPr/>
          <a:lstStyle/>
          <a:p>
            <a:pPr>
              <a:defRPr/>
            </a:pPr>
            <a:endParaRPr lang="de-AT"/>
          </a:p>
        </p:txBody>
      </p:sp>
      <p:sp>
        <p:nvSpPr>
          <p:cNvPr id="5" name="Foliennummernplatzhalter 4"/>
          <p:cNvSpPr>
            <a:spLocks noGrp="1"/>
          </p:cNvSpPr>
          <p:nvPr>
            <p:ph type="sldNum" sz="quarter" idx="11"/>
          </p:nvPr>
        </p:nvSpPr>
        <p:spPr/>
        <p:txBody>
          <a:bodyPr/>
          <a:lstStyle/>
          <a:p>
            <a:pPr>
              <a:defRPr/>
            </a:pPr>
            <a:fld id="{DC566796-4DD8-4323-9882-DF8E05FCCE95}" type="slidenum">
              <a:rPr lang="de-AT" smtClean="0"/>
              <a:pPr>
                <a:defRPr/>
              </a:pPr>
              <a:t>16</a:t>
            </a:fld>
            <a:endParaRPr lang="de-AT"/>
          </a:p>
        </p:txBody>
      </p:sp>
    </p:spTree>
    <p:extLst>
      <p:ext uri="{BB962C8B-B14F-4D97-AF65-F5344CB8AC3E}">
        <p14:creationId xmlns:p14="http://schemas.microsoft.com/office/powerpoint/2010/main" val="1616086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noAutofit/>
          </a:bodyPr>
          <a:lstStyle>
            <a:lvl1pPr algn="ctr">
              <a:defRPr sz="6000" b="0"/>
            </a:lvl1pPr>
          </a:lstStyle>
          <a:p>
            <a:r>
              <a:rPr lang="de-DE" dirty="0"/>
              <a:t>Titelmasterformat durch Klicken bearbeiten</a:t>
            </a:r>
          </a:p>
        </p:txBody>
      </p:sp>
      <p:sp>
        <p:nvSpPr>
          <p:cNvPr id="3" name="Untertitel 2"/>
          <p:cNvSpPr>
            <a:spLocks noGrp="1"/>
          </p:cNvSpPr>
          <p:nvPr>
            <p:ph type="subTitle" idx="1"/>
          </p:nvPr>
        </p:nvSpPr>
        <p:spPr>
          <a:xfrm>
            <a:off x="395536" y="3861047"/>
            <a:ext cx="8352928" cy="1826827"/>
          </a:xfrm>
        </p:spPr>
        <p:txBody>
          <a:bodyPr>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sp>
        <p:nvSpPr>
          <p:cNvPr id="5" name="Fußzeilenplatzhalt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de-DE" dirty="0"/>
          </a:p>
        </p:txBody>
      </p:sp>
      <p:sp>
        <p:nvSpPr>
          <p:cNvPr id="6" name="Foliennummernplatzhalter 5"/>
          <p:cNvSpPr>
            <a:spLocks noGrp="1"/>
          </p:cNvSpPr>
          <p:nvPr>
            <p:ph type="sldNum" sz="quarter" idx="12"/>
          </p:nvPr>
        </p:nvSpPr>
        <p:spPr>
          <a:xfrm>
            <a:off x="7081837" y="12660907"/>
            <a:ext cx="2057400" cy="365125"/>
          </a:xfrm>
          <a:prstGeom prst="rect">
            <a:avLst/>
          </a:prstGeom>
        </p:spPr>
        <p:txBody>
          <a:bodyPr/>
          <a:lstStyle/>
          <a:p>
            <a:fld id="{79993A3A-89AE-4F94-A240-CF4CC0846FFB}" type="slidenum">
              <a:rPr lang="de-DE" smtClean="0"/>
              <a:t>‹Nr.›</a:t>
            </a:fld>
            <a:endParaRPr lang="de-DE" dirty="0"/>
          </a:p>
        </p:txBody>
      </p:sp>
    </p:spTree>
    <p:extLst>
      <p:ext uri="{BB962C8B-B14F-4D97-AF65-F5344CB8AC3E}">
        <p14:creationId xmlns:p14="http://schemas.microsoft.com/office/powerpoint/2010/main" val="3225183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396652" y="980728"/>
            <a:ext cx="7055668" cy="865491"/>
          </a:xfrm>
        </p:spPr>
        <p:txBody>
          <a:bodyPr/>
          <a:lstStyle>
            <a:lvl1pPr>
              <a:defRPr sz="3600" b="1">
                <a:latin typeface="Arial" panose="020B0604020202020204" pitchFamily="34" charset="0"/>
                <a:cs typeface="Arial" panose="020B0604020202020204" pitchFamily="34" charset="0"/>
              </a:defRPr>
            </a:lvl1pPr>
          </a:lstStyle>
          <a:p>
            <a:r>
              <a:rPr lang="de-DE" dirty="0"/>
              <a:t>Titelmasterformat durch</a:t>
            </a:r>
          </a:p>
        </p:txBody>
      </p:sp>
      <p:sp>
        <p:nvSpPr>
          <p:cNvPr id="3" name="Vertikaler Textplatzhalter 2"/>
          <p:cNvSpPr>
            <a:spLocks noGrp="1"/>
          </p:cNvSpPr>
          <p:nvPr>
            <p:ph type="body" orient="vert" idx="1"/>
          </p:nvPr>
        </p:nvSpPr>
        <p:spPr>
          <a:xfrm>
            <a:off x="396652" y="2005012"/>
            <a:ext cx="8350696" cy="3656236"/>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de-DE" dirty="0"/>
          </a:p>
        </p:txBody>
      </p:sp>
    </p:spTree>
    <p:extLst>
      <p:ext uri="{BB962C8B-B14F-4D97-AF65-F5344CB8AC3E}">
        <p14:creationId xmlns:p14="http://schemas.microsoft.com/office/powerpoint/2010/main" val="3997848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32240" y="1052736"/>
            <a:ext cx="1971675" cy="4608512"/>
          </a:xfrm>
        </p:spPr>
        <p:txBody>
          <a:bodyPr vert="eaVert"/>
          <a:lstStyle>
            <a:lvl1pPr>
              <a:defRPr>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3" name="Vertikaler Textplatzhalter 2"/>
          <p:cNvSpPr>
            <a:spLocks noGrp="1"/>
          </p:cNvSpPr>
          <p:nvPr>
            <p:ph type="body" orient="vert" idx="1"/>
          </p:nvPr>
        </p:nvSpPr>
        <p:spPr>
          <a:xfrm>
            <a:off x="376918" y="1052736"/>
            <a:ext cx="5762625" cy="4608512"/>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de-DE" dirty="0"/>
          </a:p>
        </p:txBody>
      </p:sp>
    </p:spTree>
    <p:extLst>
      <p:ext uri="{BB962C8B-B14F-4D97-AF65-F5344CB8AC3E}">
        <p14:creationId xmlns:p14="http://schemas.microsoft.com/office/powerpoint/2010/main" val="1683883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lvl1pPr>
              <a:defRPr>
                <a:latin typeface="Arial" panose="020B0604020202020204" pitchFamily="34" charset="0"/>
                <a:cs typeface="Arial" panose="020B0604020202020204" pitchFamily="34" charset="0"/>
              </a:defRPr>
            </a:lvl1pPr>
          </a:lstStyle>
          <a:p>
            <a:pPr>
              <a:defRPr/>
            </a:pPr>
            <a:endParaRPr lang="de-AT" dirty="0"/>
          </a:p>
        </p:txBody>
      </p:sp>
      <p:sp>
        <p:nvSpPr>
          <p:cNvPr id="4" name="Titel 1"/>
          <p:cNvSpPr txBox="1">
            <a:spLocks/>
          </p:cNvSpPr>
          <p:nvPr userDrawn="1"/>
        </p:nvSpPr>
        <p:spPr>
          <a:xfrm>
            <a:off x="395536" y="1162843"/>
            <a:ext cx="8352928" cy="6819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de-DE" dirty="0"/>
              <a:t>Titelmasterformat durch Klicken</a:t>
            </a:r>
          </a:p>
        </p:txBody>
      </p:sp>
    </p:spTree>
    <p:extLst>
      <p:ext uri="{BB962C8B-B14F-4D97-AF65-F5344CB8AC3E}">
        <p14:creationId xmlns:p14="http://schemas.microsoft.com/office/powerpoint/2010/main" val="61745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95536" y="1162843"/>
            <a:ext cx="8352928" cy="681981"/>
          </a:xfrm>
        </p:spPr>
        <p:txBody>
          <a:bodyPr anchor="t">
            <a:noAutofit/>
          </a:bodyPr>
          <a:lstStyle>
            <a:lvl1pPr>
              <a:defRPr sz="3600" b="1">
                <a:latin typeface="Arial" panose="020B0604020202020204" pitchFamily="34" charset="0"/>
                <a:cs typeface="Arial" panose="020B0604020202020204" pitchFamily="34" charset="0"/>
              </a:defRPr>
            </a:lvl1pPr>
          </a:lstStyle>
          <a:p>
            <a:r>
              <a:rPr lang="de-DE" dirty="0"/>
              <a:t>Titelmasterformat durch Klicken</a:t>
            </a:r>
          </a:p>
        </p:txBody>
      </p:sp>
      <p:sp>
        <p:nvSpPr>
          <p:cNvPr id="3" name="Inhaltsplatzhalter 2"/>
          <p:cNvSpPr>
            <a:spLocks noGrp="1"/>
          </p:cNvSpPr>
          <p:nvPr>
            <p:ph idx="1"/>
          </p:nvPr>
        </p:nvSpPr>
        <p:spPr>
          <a:xfrm>
            <a:off x="395536" y="1988841"/>
            <a:ext cx="8352928" cy="3672407"/>
          </a:xfrm>
        </p:spPr>
        <p:txBody>
          <a:bodyPr/>
          <a:lstStyle>
            <a:lvl1pPr marL="0" indent="0">
              <a:buNone/>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a:p>
            <a:pPr lvl="0"/>
            <a:endParaRPr lang="de-DE" dirty="0"/>
          </a:p>
        </p:txBody>
      </p:sp>
      <p:sp>
        <p:nvSpPr>
          <p:cNvPr id="5" name="Fußzeilenplatzhalt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de-DE" dirty="0"/>
          </a:p>
        </p:txBody>
      </p:sp>
    </p:spTree>
    <p:extLst>
      <p:ext uri="{BB962C8B-B14F-4D97-AF65-F5344CB8AC3E}">
        <p14:creationId xmlns:p14="http://schemas.microsoft.com/office/powerpoint/2010/main" val="3944349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95536" y="1709738"/>
            <a:ext cx="8352928" cy="2852737"/>
          </a:xfrm>
        </p:spPr>
        <p:txBody>
          <a:bodyPr anchor="b"/>
          <a:lstStyle>
            <a:lvl1pPr>
              <a:defRPr sz="6000"/>
            </a:lvl1pPr>
          </a:lstStyle>
          <a:p>
            <a:r>
              <a:rPr lang="de-DE" dirty="0"/>
              <a:t>Titelmasterformat durch Klicken bearbeiten</a:t>
            </a:r>
          </a:p>
        </p:txBody>
      </p:sp>
      <p:sp>
        <p:nvSpPr>
          <p:cNvPr id="3" name="Textplatzhalter 2"/>
          <p:cNvSpPr>
            <a:spLocks noGrp="1"/>
          </p:cNvSpPr>
          <p:nvPr>
            <p:ph type="body" idx="1"/>
          </p:nvPr>
        </p:nvSpPr>
        <p:spPr>
          <a:xfrm>
            <a:off x="395536" y="4581129"/>
            <a:ext cx="8352928" cy="108011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Formatvorlagen des Textmasters bearbeiten</a:t>
            </a:r>
          </a:p>
        </p:txBody>
      </p:sp>
      <p:sp>
        <p:nvSpPr>
          <p:cNvPr id="5" name="Fußzeilenplatzhalt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de-DE" dirty="0"/>
          </a:p>
        </p:txBody>
      </p:sp>
    </p:spTree>
    <p:extLst>
      <p:ext uri="{BB962C8B-B14F-4D97-AF65-F5344CB8AC3E}">
        <p14:creationId xmlns:p14="http://schemas.microsoft.com/office/powerpoint/2010/main" val="316956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95536" y="1851034"/>
            <a:ext cx="3867150" cy="381021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860032" y="1851034"/>
            <a:ext cx="3867150" cy="381021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de-DE" dirty="0"/>
          </a:p>
        </p:txBody>
      </p:sp>
      <p:sp>
        <p:nvSpPr>
          <p:cNvPr id="8" name="Titel 1"/>
          <p:cNvSpPr txBox="1">
            <a:spLocks/>
          </p:cNvSpPr>
          <p:nvPr userDrawn="1"/>
        </p:nvSpPr>
        <p:spPr>
          <a:xfrm>
            <a:off x="395536" y="1124745"/>
            <a:ext cx="8352928" cy="5760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de-DE" dirty="0"/>
              <a:t>Titelmasterformat durch Klicken</a:t>
            </a:r>
          </a:p>
        </p:txBody>
      </p:sp>
    </p:spTree>
    <p:extLst>
      <p:ext uri="{BB962C8B-B14F-4D97-AF65-F5344CB8AC3E}">
        <p14:creationId xmlns:p14="http://schemas.microsoft.com/office/powerpoint/2010/main" val="365245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395536" y="1988841"/>
            <a:ext cx="3853996" cy="367240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Inhaltsplatzhalter 5"/>
          <p:cNvSpPr>
            <a:spLocks noGrp="1"/>
          </p:cNvSpPr>
          <p:nvPr>
            <p:ph sz="quarter" idx="4"/>
          </p:nvPr>
        </p:nvSpPr>
        <p:spPr>
          <a:xfrm>
            <a:off x="4860676" y="1988841"/>
            <a:ext cx="3887788" cy="367240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Fußzeilenplatzhalt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de-DE" dirty="0"/>
          </a:p>
        </p:txBody>
      </p:sp>
      <p:sp>
        <p:nvSpPr>
          <p:cNvPr id="9" name="Titel 1"/>
          <p:cNvSpPr>
            <a:spLocks noGrp="1"/>
          </p:cNvSpPr>
          <p:nvPr>
            <p:ph type="title"/>
          </p:nvPr>
        </p:nvSpPr>
        <p:spPr>
          <a:xfrm>
            <a:off x="395536" y="1162843"/>
            <a:ext cx="8352928" cy="681981"/>
          </a:xfrm>
        </p:spPr>
        <p:txBody>
          <a:bodyPr anchor="t">
            <a:noAutofit/>
          </a:bodyPr>
          <a:lstStyle>
            <a:lvl1pPr>
              <a:defRPr sz="3600" b="1">
                <a:latin typeface="Arial" panose="020B0604020202020204" pitchFamily="34" charset="0"/>
                <a:cs typeface="Arial" panose="020B0604020202020204" pitchFamily="34" charset="0"/>
              </a:defRPr>
            </a:lvl1pPr>
          </a:lstStyle>
          <a:p>
            <a:r>
              <a:rPr lang="de-DE" dirty="0"/>
              <a:t>Titelmasterformat durch Klicken</a:t>
            </a:r>
          </a:p>
        </p:txBody>
      </p:sp>
    </p:spTree>
    <p:extLst>
      <p:ext uri="{BB962C8B-B14F-4D97-AF65-F5344CB8AC3E}">
        <p14:creationId xmlns:p14="http://schemas.microsoft.com/office/powerpoint/2010/main" val="3610658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de-DE" dirty="0"/>
          </a:p>
        </p:txBody>
      </p:sp>
      <p:sp>
        <p:nvSpPr>
          <p:cNvPr id="5" name="Titel 1"/>
          <p:cNvSpPr txBox="1">
            <a:spLocks/>
          </p:cNvSpPr>
          <p:nvPr userDrawn="1"/>
        </p:nvSpPr>
        <p:spPr>
          <a:xfrm>
            <a:off x="395536" y="1162843"/>
            <a:ext cx="8352928" cy="6819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de-DE" dirty="0"/>
              <a:t>Titelmasterformat durch Klicken</a:t>
            </a:r>
          </a:p>
        </p:txBody>
      </p:sp>
    </p:spTree>
    <p:extLst>
      <p:ext uri="{BB962C8B-B14F-4D97-AF65-F5344CB8AC3E}">
        <p14:creationId xmlns:p14="http://schemas.microsoft.com/office/powerpoint/2010/main" val="2149006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de-DE" dirty="0"/>
          </a:p>
        </p:txBody>
      </p:sp>
    </p:spTree>
    <p:extLst>
      <p:ext uri="{BB962C8B-B14F-4D97-AF65-F5344CB8AC3E}">
        <p14:creationId xmlns:p14="http://schemas.microsoft.com/office/powerpoint/2010/main" val="2681602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95536" y="987424"/>
            <a:ext cx="2949575" cy="1069975"/>
          </a:xfrm>
        </p:spPr>
        <p:txBody>
          <a:bodyPr anchor="b"/>
          <a:lstStyle>
            <a:lvl1pPr>
              <a:defRPr sz="3200">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3" name="Inhaltsplatzhalter 2"/>
          <p:cNvSpPr>
            <a:spLocks noGrp="1"/>
          </p:cNvSpPr>
          <p:nvPr>
            <p:ph idx="1"/>
          </p:nvPr>
        </p:nvSpPr>
        <p:spPr>
          <a:xfrm>
            <a:off x="4067944" y="987425"/>
            <a:ext cx="4629150" cy="467382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half" idx="2"/>
          </p:nvPr>
        </p:nvSpPr>
        <p:spPr>
          <a:xfrm>
            <a:off x="395536" y="2057400"/>
            <a:ext cx="2949575" cy="360384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Formatvorlagen des Textmasters bearbeiten</a:t>
            </a:r>
          </a:p>
        </p:txBody>
      </p:sp>
      <p:sp>
        <p:nvSpPr>
          <p:cNvPr id="6" name="Fußzeilenplatzhalt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de-DE" dirty="0"/>
          </a:p>
        </p:txBody>
      </p:sp>
    </p:spTree>
    <p:extLst>
      <p:ext uri="{BB962C8B-B14F-4D97-AF65-F5344CB8AC3E}">
        <p14:creationId xmlns:p14="http://schemas.microsoft.com/office/powerpoint/2010/main" val="2059375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95536" y="995362"/>
            <a:ext cx="2949575" cy="1062037"/>
          </a:xfrm>
        </p:spPr>
        <p:txBody>
          <a:bodyPr anchor="b"/>
          <a:lstStyle>
            <a:lvl1pPr>
              <a:defRPr sz="3200">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3" name="Bildplatzhalter 2"/>
          <p:cNvSpPr>
            <a:spLocks noGrp="1"/>
          </p:cNvSpPr>
          <p:nvPr>
            <p:ph type="pic" idx="1"/>
          </p:nvPr>
        </p:nvSpPr>
        <p:spPr>
          <a:xfrm>
            <a:off x="4067944" y="995363"/>
            <a:ext cx="4629150" cy="466588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395536" y="2057400"/>
            <a:ext cx="2949575" cy="360384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Formatvorlagen des Textmasters bearbeiten</a:t>
            </a:r>
          </a:p>
        </p:txBody>
      </p:sp>
      <p:sp>
        <p:nvSpPr>
          <p:cNvPr id="6" name="Fußzeilenplatzhalt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de-DE" dirty="0"/>
          </a:p>
        </p:txBody>
      </p:sp>
    </p:spTree>
    <p:extLst>
      <p:ext uri="{BB962C8B-B14F-4D97-AF65-F5344CB8AC3E}">
        <p14:creationId xmlns:p14="http://schemas.microsoft.com/office/powerpoint/2010/main" val="372123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26670" y="346982"/>
            <a:ext cx="7025650" cy="1325563"/>
          </a:xfrm>
          <a:prstGeom prst="rect">
            <a:avLst/>
          </a:prstGeom>
        </p:spPr>
        <p:txBody>
          <a:bodyPr vert="horz" lIns="91440" tIns="45720" rIns="91440" bIns="45720" rtlCol="0" anchor="ctr">
            <a:noAutofit/>
          </a:bodyPr>
          <a:lstStyle/>
          <a:p>
            <a:r>
              <a:rPr lang="de-DE" dirty="0"/>
              <a:t>Titelmasterformat durch Klicken bearbeiten</a:t>
            </a:r>
          </a:p>
        </p:txBody>
      </p:sp>
      <p:sp>
        <p:nvSpPr>
          <p:cNvPr id="3" name="Textplatzhalter 2"/>
          <p:cNvSpPr>
            <a:spLocks noGrp="1"/>
          </p:cNvSpPr>
          <p:nvPr>
            <p:ph type="body" idx="1"/>
          </p:nvPr>
        </p:nvSpPr>
        <p:spPr>
          <a:xfrm>
            <a:off x="428902" y="1988840"/>
            <a:ext cx="8350696" cy="3672408"/>
          </a:xfrm>
          <a:prstGeom prst="rect">
            <a:avLst/>
          </a:prstGeom>
        </p:spPr>
        <p:txBody>
          <a:bodyPr vert="horz" lIns="91440" tIns="45720" rIns="91440" bIns="45720" rtlCol="0">
            <a:no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pic>
        <p:nvPicPr>
          <p:cNvPr id="4" name="Grafik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51520" y="6011275"/>
            <a:ext cx="1372743" cy="710200"/>
          </a:xfrm>
          <a:prstGeom prst="rect">
            <a:avLst/>
          </a:prstGeom>
        </p:spPr>
      </p:pic>
    </p:spTree>
    <p:extLst>
      <p:ext uri="{BB962C8B-B14F-4D97-AF65-F5344CB8AC3E}">
        <p14:creationId xmlns:p14="http://schemas.microsoft.com/office/powerpoint/2010/main" val="2555314053"/>
      </p:ext>
    </p:extLst>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 id="2147484215" r:id="rId12"/>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11" Type="http://schemas.microsoft.com/office/2007/relationships/hdphoto" Target="../media/hdphoto2.wdp"/><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png"/><Relationship Id="rId9"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63688" y="1844825"/>
            <a:ext cx="5760640" cy="2088232"/>
          </a:xfrm>
        </p:spPr>
        <p:txBody>
          <a:bodyPr/>
          <a:lstStyle/>
          <a:p>
            <a:pPr algn="ctr"/>
            <a:r>
              <a:rPr lang="de-AT" sz="8000" dirty="0"/>
              <a:t>Pfarre</a:t>
            </a:r>
            <a:br>
              <a:rPr lang="de-AT" sz="8000" dirty="0"/>
            </a:br>
            <a:r>
              <a:rPr lang="de-AT" sz="8000" dirty="0"/>
              <a:t>xxx</a:t>
            </a:r>
            <a:endParaRPr lang="de-AT" sz="5400" dirty="0"/>
          </a:p>
        </p:txBody>
      </p:sp>
      <p:pic>
        <p:nvPicPr>
          <p:cNvPr id="4" name="Picture 3" descr="O:\SAMMLUNG\HS\2017\Druckmaterialien\Haushaltsfolder\HS_Haushaltsfolder_2016_Druck.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rot="20436114">
            <a:off x="5089804" y="4300065"/>
            <a:ext cx="3337112" cy="152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216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66595">
            <a:off x="2672058" y="4389120"/>
            <a:ext cx="4101746" cy="1949862"/>
          </a:xfrm>
          <a:prstGeom prst="rect">
            <a:avLst/>
          </a:prstGeom>
          <a:effectLst>
            <a:outerShdw blurRad="63500" sx="102000" sy="102000" algn="ctr" rotWithShape="0">
              <a:prstClr val="black">
                <a:alpha val="40000"/>
              </a:prstClr>
            </a:outerShdw>
          </a:effectLst>
        </p:spPr>
      </p:pic>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82247">
            <a:off x="7236859" y="1921203"/>
            <a:ext cx="1403514" cy="1990722"/>
          </a:xfrm>
          <a:prstGeom prst="rect">
            <a:avLst/>
          </a:prstGeom>
          <a:effectLst>
            <a:outerShdw blurRad="63500" sx="102000" sy="102000" algn="ctr" rotWithShape="0">
              <a:prstClr val="black">
                <a:alpha val="40000"/>
              </a:prstClr>
            </a:outerShdw>
          </a:effectLst>
        </p:spPr>
      </p:pic>
      <p:sp>
        <p:nvSpPr>
          <p:cNvPr id="2" name="Titel 1"/>
          <p:cNvSpPr>
            <a:spLocks noGrp="1"/>
          </p:cNvSpPr>
          <p:nvPr>
            <p:ph type="title"/>
          </p:nvPr>
        </p:nvSpPr>
        <p:spPr>
          <a:xfrm>
            <a:off x="361374" y="404664"/>
            <a:ext cx="8171066" cy="1325563"/>
          </a:xfrm>
        </p:spPr>
        <p:txBody>
          <a:bodyPr/>
          <a:lstStyle/>
          <a:p>
            <a:r>
              <a:rPr lang="de-AT" dirty="0"/>
              <a:t>Material zu Ihrer Unterstützung</a:t>
            </a:r>
            <a:endParaRPr lang="de-DE" dirty="0"/>
          </a:p>
        </p:txBody>
      </p:sp>
      <p:sp>
        <p:nvSpPr>
          <p:cNvPr id="12" name="Textfeld 11"/>
          <p:cNvSpPr txBox="1"/>
          <p:nvPr/>
        </p:nvSpPr>
        <p:spPr>
          <a:xfrm>
            <a:off x="395536" y="2854677"/>
            <a:ext cx="2441983" cy="646331"/>
          </a:xfrm>
          <a:prstGeom prst="rect">
            <a:avLst/>
          </a:prstGeom>
          <a:noFill/>
        </p:spPr>
        <p:txBody>
          <a:bodyPr wrap="square" rtlCol="0">
            <a:spAutoFit/>
          </a:bodyPr>
          <a:lstStyle/>
          <a:p>
            <a:r>
              <a:rPr lang="de-AT" sz="1800" b="1" dirty="0">
                <a:latin typeface="Arial" panose="020B0604020202020204" pitchFamily="34" charset="0"/>
              </a:rPr>
              <a:t>Information für Sammler*innen</a:t>
            </a:r>
          </a:p>
        </p:txBody>
      </p:sp>
      <p:sp>
        <p:nvSpPr>
          <p:cNvPr id="13" name="Textfeld 12"/>
          <p:cNvSpPr txBox="1"/>
          <p:nvPr/>
        </p:nvSpPr>
        <p:spPr>
          <a:xfrm>
            <a:off x="3271633" y="3428370"/>
            <a:ext cx="2441983" cy="646331"/>
          </a:xfrm>
          <a:prstGeom prst="rect">
            <a:avLst/>
          </a:prstGeom>
          <a:noFill/>
        </p:spPr>
        <p:txBody>
          <a:bodyPr wrap="square" rtlCol="0">
            <a:spAutoFit/>
          </a:bodyPr>
          <a:lstStyle/>
          <a:p>
            <a:r>
              <a:rPr lang="de-AT" sz="1800" b="1" dirty="0">
                <a:latin typeface="Arial" panose="020B0604020202020204" pitchFamily="34" charset="0"/>
              </a:rPr>
              <a:t>Information für Spender*innen</a:t>
            </a:r>
          </a:p>
        </p:txBody>
      </p:sp>
      <p:sp>
        <p:nvSpPr>
          <p:cNvPr id="15" name="Textfeld 14"/>
          <p:cNvSpPr txBox="1"/>
          <p:nvPr/>
        </p:nvSpPr>
        <p:spPr>
          <a:xfrm>
            <a:off x="6983222" y="4508172"/>
            <a:ext cx="1935839" cy="369332"/>
          </a:xfrm>
          <a:prstGeom prst="rect">
            <a:avLst/>
          </a:prstGeom>
          <a:solidFill>
            <a:schemeClr val="bg1">
              <a:alpha val="59000"/>
            </a:schemeClr>
          </a:solidFill>
        </p:spPr>
        <p:txBody>
          <a:bodyPr wrap="square" rtlCol="0">
            <a:spAutoFit/>
          </a:bodyPr>
          <a:lstStyle/>
          <a:p>
            <a:r>
              <a:rPr lang="de-AT" sz="1800" b="1" dirty="0">
                <a:latin typeface="Arial" panose="020B0604020202020204" pitchFamily="34" charset="0"/>
              </a:rPr>
              <a:t>Segensbänder</a:t>
            </a:r>
          </a:p>
        </p:txBody>
      </p:sp>
      <p:sp>
        <p:nvSpPr>
          <p:cNvPr id="18" name="Textfeld 17"/>
          <p:cNvSpPr txBox="1"/>
          <p:nvPr/>
        </p:nvSpPr>
        <p:spPr>
          <a:xfrm>
            <a:off x="4692878" y="1617742"/>
            <a:ext cx="1728192" cy="369332"/>
          </a:xfrm>
          <a:prstGeom prst="rect">
            <a:avLst/>
          </a:prstGeom>
          <a:noFill/>
        </p:spPr>
        <p:txBody>
          <a:bodyPr wrap="square" rtlCol="0">
            <a:spAutoFit/>
          </a:bodyPr>
          <a:lstStyle/>
          <a:p>
            <a:r>
              <a:rPr lang="de-AT" sz="1800" b="1" dirty="0">
                <a:latin typeface="Arial" panose="020B0604020202020204" pitchFamily="34" charset="0"/>
              </a:rPr>
              <a:t>Sammellisten</a:t>
            </a:r>
          </a:p>
        </p:txBody>
      </p:sp>
      <p:sp>
        <p:nvSpPr>
          <p:cNvPr id="19" name="Textfeld 18"/>
          <p:cNvSpPr txBox="1"/>
          <p:nvPr/>
        </p:nvSpPr>
        <p:spPr>
          <a:xfrm>
            <a:off x="6363694" y="1217063"/>
            <a:ext cx="2780306" cy="646331"/>
          </a:xfrm>
          <a:prstGeom prst="rect">
            <a:avLst/>
          </a:prstGeom>
          <a:noFill/>
        </p:spPr>
        <p:txBody>
          <a:bodyPr wrap="square" rtlCol="0">
            <a:spAutoFit/>
          </a:bodyPr>
          <a:lstStyle/>
          <a:p>
            <a:r>
              <a:rPr lang="de-AT" sz="1800" b="1" dirty="0">
                <a:latin typeface="Arial" panose="020B0604020202020204" pitchFamily="34" charset="0"/>
              </a:rPr>
              <a:t>Formular Spendenabsetzbarkeit</a:t>
            </a:r>
          </a:p>
        </p:txBody>
      </p:sp>
      <p:sp>
        <p:nvSpPr>
          <p:cNvPr id="20" name="Textfeld 19"/>
          <p:cNvSpPr txBox="1"/>
          <p:nvPr/>
        </p:nvSpPr>
        <p:spPr>
          <a:xfrm>
            <a:off x="137957" y="1419383"/>
            <a:ext cx="2441983" cy="369332"/>
          </a:xfrm>
          <a:prstGeom prst="rect">
            <a:avLst/>
          </a:prstGeom>
          <a:noFill/>
        </p:spPr>
        <p:txBody>
          <a:bodyPr wrap="square" rtlCol="0">
            <a:spAutoFit/>
          </a:bodyPr>
          <a:lstStyle/>
          <a:p>
            <a:r>
              <a:rPr lang="de-AT" sz="1800" b="1" dirty="0">
                <a:latin typeface="Arial" panose="020B0604020202020204" pitchFamily="34" charset="0"/>
              </a:rPr>
              <a:t>Geschenk</a:t>
            </a:r>
          </a:p>
        </p:txBody>
      </p:sp>
      <p:sp>
        <p:nvSpPr>
          <p:cNvPr id="21" name="Textfeld 20"/>
          <p:cNvSpPr txBox="1"/>
          <p:nvPr/>
        </p:nvSpPr>
        <p:spPr>
          <a:xfrm>
            <a:off x="2408142" y="1196752"/>
            <a:ext cx="2523898" cy="646331"/>
          </a:xfrm>
          <a:prstGeom prst="rect">
            <a:avLst/>
          </a:prstGeom>
          <a:noFill/>
        </p:spPr>
        <p:txBody>
          <a:bodyPr wrap="square" rtlCol="0">
            <a:spAutoFit/>
          </a:bodyPr>
          <a:lstStyle/>
          <a:p>
            <a:r>
              <a:rPr lang="de-AT" sz="1800" b="1" dirty="0">
                <a:latin typeface="Arial" panose="020B0604020202020204" pitchFamily="34" charset="0"/>
              </a:rPr>
              <a:t>Post-</a:t>
            </a:r>
            <a:r>
              <a:rPr lang="de-AT" sz="1800" b="1" dirty="0" err="1">
                <a:latin typeface="Arial" panose="020B0604020202020204" pitchFamily="34" charset="0"/>
              </a:rPr>
              <a:t>it</a:t>
            </a:r>
            <a:r>
              <a:rPr lang="de-AT" sz="1800" b="1" dirty="0">
                <a:latin typeface="Arial" panose="020B0604020202020204" pitchFamily="34" charset="0"/>
              </a:rPr>
              <a:t> „Leider waren Sie nicht zuhause“</a:t>
            </a:r>
          </a:p>
        </p:txBody>
      </p:sp>
      <p:pic>
        <p:nvPicPr>
          <p:cNvPr id="9" name="Grafik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22119">
            <a:off x="5262846" y="2002365"/>
            <a:ext cx="1470940" cy="2085900"/>
          </a:xfrm>
          <a:prstGeom prst="rect">
            <a:avLst/>
          </a:prstGeom>
          <a:effectLst>
            <a:outerShdw blurRad="63500" sx="102000" sy="102000" algn="ctr" rotWithShape="0">
              <a:prstClr val="black">
                <a:alpha val="40000"/>
              </a:prstClr>
            </a:outerShdw>
          </a:effectLst>
        </p:spPr>
      </p:pic>
      <p:pic>
        <p:nvPicPr>
          <p:cNvPr id="10" name="Grafik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321149">
            <a:off x="357515" y="3497444"/>
            <a:ext cx="2846642" cy="2103002"/>
          </a:xfrm>
          <a:prstGeom prst="rect">
            <a:avLst/>
          </a:prstGeom>
          <a:effectLst>
            <a:outerShdw blurRad="63500" sx="102000" sy="102000" algn="ctr" rotWithShape="0">
              <a:prstClr val="black">
                <a:alpha val="40000"/>
              </a:prstClr>
            </a:outerShdw>
          </a:effectLst>
        </p:spPr>
      </p:pic>
      <p:pic>
        <p:nvPicPr>
          <p:cNvPr id="14" name="Grafik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437557">
            <a:off x="3171913" y="1963620"/>
            <a:ext cx="1329872" cy="1135807"/>
          </a:xfrm>
          <a:prstGeom prst="rect">
            <a:avLst/>
          </a:prstGeom>
          <a:effectLst>
            <a:outerShdw blurRad="63500" sx="102000" sy="102000" algn="ctr" rotWithShape="0">
              <a:prstClr val="black">
                <a:alpha val="40000"/>
              </a:prstClr>
            </a:outerShdw>
          </a:effectLst>
        </p:spPr>
      </p:pic>
      <p:pic>
        <p:nvPicPr>
          <p:cNvPr id="16" name="Grafik 15">
            <a:extLst>
              <a:ext uri="{FF2B5EF4-FFF2-40B4-BE49-F238E27FC236}">
                <a16:creationId xmlns:a16="http://schemas.microsoft.com/office/drawing/2014/main" id="{68174E7F-034B-4443-84DA-5F8486E170AE}"/>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l="23582" t="7491" b="24696"/>
          <a:stretch/>
        </p:blipFill>
        <p:spPr>
          <a:xfrm rot="16200000">
            <a:off x="7310379" y="4824814"/>
            <a:ext cx="1359940" cy="1609071"/>
          </a:xfrm>
          <a:prstGeom prst="rect">
            <a:avLst/>
          </a:prstGeom>
        </p:spPr>
      </p:pic>
      <p:pic>
        <p:nvPicPr>
          <p:cNvPr id="22" name="Grafik 21">
            <a:extLst>
              <a:ext uri="{FF2B5EF4-FFF2-40B4-BE49-F238E27FC236}">
                <a16:creationId xmlns:a16="http://schemas.microsoft.com/office/drawing/2014/main" id="{53375CD6-A8BE-4CC4-B1AC-E9DB3ED3A671}"/>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val="0"/>
              </a:ext>
            </a:extLst>
          </a:blip>
          <a:srcRect l="12908" t="8162" r="11487" b="7767"/>
          <a:stretch/>
        </p:blipFill>
        <p:spPr>
          <a:xfrm rot="794512">
            <a:off x="1309717" y="1540090"/>
            <a:ext cx="954100" cy="1116995"/>
          </a:xfrm>
          <a:prstGeom prst="rect">
            <a:avLst/>
          </a:prstGeom>
        </p:spPr>
      </p:pic>
    </p:spTree>
    <p:extLst>
      <p:ext uri="{BB962C8B-B14F-4D97-AF65-F5344CB8AC3E}">
        <p14:creationId xmlns:p14="http://schemas.microsoft.com/office/powerpoint/2010/main" val="1522560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589379"/>
            <a:ext cx="8171066" cy="1325563"/>
          </a:xfrm>
        </p:spPr>
        <p:txBody>
          <a:bodyPr/>
          <a:lstStyle/>
          <a:p>
            <a:r>
              <a:rPr lang="de-AT" dirty="0"/>
              <a:t>Wiederverwendbare Mappe</a:t>
            </a:r>
            <a:endParaRPr lang="de-DE"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201246"/>
            <a:ext cx="1083619" cy="1233743"/>
          </a:xfrm>
          <a:prstGeom prst="rect">
            <a:avLst/>
          </a:prstGeom>
        </p:spPr>
      </p:pic>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87006">
            <a:off x="1671035" y="1635346"/>
            <a:ext cx="7312756" cy="54015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632925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
          <p:cNvSpPr>
            <a:spLocks noGrp="1"/>
          </p:cNvSpPr>
          <p:nvPr>
            <p:ph type="title"/>
          </p:nvPr>
        </p:nvSpPr>
        <p:spPr>
          <a:xfrm>
            <a:off x="539552" y="551053"/>
            <a:ext cx="7886700" cy="1042021"/>
          </a:xfrm>
        </p:spPr>
        <p:txBody>
          <a:bodyPr>
            <a:noAutofit/>
          </a:bodyPr>
          <a:lstStyle/>
          <a:p>
            <a:r>
              <a:rPr lang="de-AT" dirty="0">
                <a:solidFill>
                  <a:srgbClr val="EE0000"/>
                </a:solidFill>
              </a:rPr>
              <a:t>Haussammlungshotline</a:t>
            </a:r>
            <a:endParaRPr lang="de-AT" sz="2000" dirty="0">
              <a:solidFill>
                <a:srgbClr val="EE0000"/>
              </a:solidFill>
            </a:endParaRPr>
          </a:p>
        </p:txBody>
      </p:sp>
      <p:sp>
        <p:nvSpPr>
          <p:cNvPr id="15" name="Textfeld 14"/>
          <p:cNvSpPr txBox="1"/>
          <p:nvPr/>
        </p:nvSpPr>
        <p:spPr>
          <a:xfrm>
            <a:off x="539552" y="1778040"/>
            <a:ext cx="6823670" cy="1938992"/>
          </a:xfrm>
          <a:prstGeom prst="rect">
            <a:avLst/>
          </a:prstGeom>
          <a:noFill/>
        </p:spPr>
        <p:txBody>
          <a:bodyPr wrap="square" rtlCol="0">
            <a:spAutoFit/>
          </a:bodyPr>
          <a:lstStyle/>
          <a:p>
            <a:r>
              <a:rPr lang="de-DE" dirty="0">
                <a:latin typeface="Arial" panose="020B0604020202020204" pitchFamily="34" charset="0"/>
              </a:rPr>
              <a:t>Für Haussammler*innen und Spender*innen</a:t>
            </a:r>
          </a:p>
          <a:p>
            <a:endParaRPr lang="de-DE" dirty="0">
              <a:latin typeface="Arial" panose="020B0604020202020204" pitchFamily="34" charset="0"/>
            </a:endParaRPr>
          </a:p>
          <a:p>
            <a:r>
              <a:rPr lang="de-DE" dirty="0">
                <a:latin typeface="Arial" panose="020B0604020202020204" pitchFamily="34" charset="0"/>
              </a:rPr>
              <a:t>Wenn Sie Fragen haben zur Spendenverwendung, zu unseren Projekten, </a:t>
            </a:r>
          </a:p>
          <a:p>
            <a:r>
              <a:rPr lang="de-DE" dirty="0">
                <a:latin typeface="Arial" panose="020B0604020202020204" pitchFamily="34" charset="0"/>
              </a:rPr>
              <a:t>zur Caritas allgemein oder zur Haussammlung:</a:t>
            </a:r>
          </a:p>
        </p:txBody>
      </p:sp>
      <p:sp>
        <p:nvSpPr>
          <p:cNvPr id="16" name="Textfeld 15"/>
          <p:cNvSpPr txBox="1"/>
          <p:nvPr/>
        </p:nvSpPr>
        <p:spPr>
          <a:xfrm>
            <a:off x="1475656" y="4365104"/>
            <a:ext cx="4464496" cy="584775"/>
          </a:xfrm>
          <a:prstGeom prst="rect">
            <a:avLst/>
          </a:prstGeom>
          <a:noFill/>
        </p:spPr>
        <p:txBody>
          <a:bodyPr wrap="square" rtlCol="0">
            <a:spAutoFit/>
          </a:bodyPr>
          <a:lstStyle/>
          <a:p>
            <a:r>
              <a:rPr lang="de-DE" sz="4800" b="1" baseline="30000" dirty="0">
                <a:solidFill>
                  <a:srgbClr val="EE0000"/>
                </a:solidFill>
                <a:latin typeface="Arial" panose="020B0604020202020204" pitchFamily="34" charset="0"/>
              </a:rPr>
              <a:t>0676 838 44 77 44</a:t>
            </a:r>
          </a:p>
        </p:txBody>
      </p:sp>
      <p:pic>
        <p:nvPicPr>
          <p:cNvPr id="17" name="Grafik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4005064"/>
            <a:ext cx="906785" cy="1278239"/>
          </a:xfrm>
          <a:prstGeom prst="rect">
            <a:avLst/>
          </a:prstGeom>
        </p:spPr>
      </p:pic>
      <p:sp>
        <p:nvSpPr>
          <p:cNvPr id="18" name="Textfeld 17"/>
          <p:cNvSpPr txBox="1"/>
          <p:nvPr/>
        </p:nvSpPr>
        <p:spPr>
          <a:xfrm>
            <a:off x="1475656" y="4685074"/>
            <a:ext cx="4464496" cy="400110"/>
          </a:xfrm>
          <a:prstGeom prst="rect">
            <a:avLst/>
          </a:prstGeom>
          <a:noFill/>
        </p:spPr>
        <p:txBody>
          <a:bodyPr wrap="square" rtlCol="0">
            <a:spAutoFit/>
          </a:bodyPr>
          <a:lstStyle/>
          <a:p>
            <a:r>
              <a:rPr lang="de-DE" sz="2000" dirty="0">
                <a:solidFill>
                  <a:srgbClr val="EE0000"/>
                </a:solidFill>
                <a:latin typeface="Arial" panose="020B0604020202020204" pitchFamily="34" charset="0"/>
              </a:rPr>
              <a:t>Mo. bis Fr. von 8:00 bis 18:00 Uhr</a:t>
            </a:r>
            <a:endParaRPr lang="de-DE" sz="2000" baseline="30000" dirty="0">
              <a:solidFill>
                <a:srgbClr val="EE0000"/>
              </a:solidFill>
              <a:latin typeface="Arial" panose="020B0604020202020204" pitchFamily="34" charset="0"/>
            </a:endParaRPr>
          </a:p>
        </p:txBody>
      </p:sp>
    </p:spTree>
    <p:extLst>
      <p:ext uri="{BB962C8B-B14F-4D97-AF65-F5344CB8AC3E}">
        <p14:creationId xmlns:p14="http://schemas.microsoft.com/office/powerpoint/2010/main" val="163847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467544" y="404664"/>
            <a:ext cx="7886700" cy="1042021"/>
          </a:xfrm>
        </p:spPr>
        <p:txBody>
          <a:bodyPr>
            <a:noAutofit/>
          </a:bodyPr>
          <a:lstStyle/>
          <a:p>
            <a:r>
              <a:rPr lang="de-AT" dirty="0">
                <a:solidFill>
                  <a:srgbClr val="EE0000"/>
                </a:solidFill>
              </a:rPr>
              <a:t>Spendenabsetzbarkeit </a:t>
            </a:r>
            <a:br>
              <a:rPr lang="de-AT" dirty="0">
                <a:solidFill>
                  <a:srgbClr val="EE0000"/>
                </a:solidFill>
              </a:rPr>
            </a:br>
            <a:r>
              <a:rPr lang="de-AT" dirty="0">
                <a:solidFill>
                  <a:srgbClr val="EE0000"/>
                </a:solidFill>
              </a:rPr>
              <a:t>Listen sind datenschutzkonform</a:t>
            </a:r>
            <a:endParaRPr lang="de-AT" sz="2000" dirty="0">
              <a:solidFill>
                <a:srgbClr val="EE0000"/>
              </a:solidFill>
            </a:endParaRPr>
          </a:p>
        </p:txBody>
      </p:sp>
      <p:sp>
        <p:nvSpPr>
          <p:cNvPr id="7" name="Textfeld 6"/>
          <p:cNvSpPr txBox="1"/>
          <p:nvPr/>
        </p:nvSpPr>
        <p:spPr>
          <a:xfrm>
            <a:off x="467544" y="1579843"/>
            <a:ext cx="7886700" cy="707886"/>
          </a:xfrm>
          <a:prstGeom prst="rect">
            <a:avLst/>
          </a:prstGeom>
          <a:noFill/>
        </p:spPr>
        <p:txBody>
          <a:bodyPr wrap="square" rtlCol="0">
            <a:spAutoFit/>
          </a:bodyPr>
          <a:lstStyle/>
          <a:p>
            <a:r>
              <a:rPr lang="de-DE" sz="2000" dirty="0">
                <a:latin typeface="Arial" panose="020B0604020202020204" pitchFamily="34" charset="0"/>
              </a:rPr>
              <a:t>Zum Absetzen der Spende muss </a:t>
            </a:r>
            <a:r>
              <a:rPr lang="de-DE" sz="2000" b="1" dirty="0">
                <a:latin typeface="Arial" panose="020B0604020202020204" pitchFamily="34" charset="0"/>
              </a:rPr>
              <a:t>JEDE*R</a:t>
            </a:r>
            <a:r>
              <a:rPr lang="de-DE" sz="2000" dirty="0">
                <a:latin typeface="Arial" panose="020B0604020202020204" pitchFamily="34" charset="0"/>
              </a:rPr>
              <a:t> das zusätzliche Formular ausfüllen – auch Unternehmen</a:t>
            </a:r>
          </a:p>
        </p:txBody>
      </p:sp>
      <p:grpSp>
        <p:nvGrpSpPr>
          <p:cNvPr id="5" name="Gruppieren 4"/>
          <p:cNvGrpSpPr/>
          <p:nvPr/>
        </p:nvGrpSpPr>
        <p:grpSpPr>
          <a:xfrm>
            <a:off x="683568" y="2389623"/>
            <a:ext cx="4104456" cy="3415475"/>
            <a:chOff x="2358676" y="2333254"/>
            <a:chExt cx="5498095" cy="4479786"/>
          </a:xfrm>
        </p:grpSpPr>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8676" y="2333254"/>
              <a:ext cx="5498095" cy="4479786"/>
            </a:xfrm>
            <a:prstGeom prst="rect">
              <a:avLst/>
            </a:prstGeom>
            <a:effectLst>
              <a:outerShdw blurRad="63500" sx="102000" sy="102000" algn="ctr" rotWithShape="0">
                <a:prstClr val="black">
                  <a:alpha val="40000"/>
                </a:prstClr>
              </a:outerShdw>
            </a:effectLst>
          </p:spPr>
        </p:pic>
        <p:sp>
          <p:nvSpPr>
            <p:cNvPr id="9" name="Ellipse 8"/>
            <p:cNvSpPr/>
            <p:nvPr/>
          </p:nvSpPr>
          <p:spPr>
            <a:xfrm>
              <a:off x="2358676" y="4725144"/>
              <a:ext cx="5256584" cy="9361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4128" y="2132856"/>
            <a:ext cx="3073971" cy="4366655"/>
          </a:xfrm>
          <a:prstGeom prst="rect">
            <a:avLst/>
          </a:prstGeom>
          <a:effectLst>
            <a:outerShdw blurRad="63500" sx="102000" sy="102000" algn="ctr" rotWithShape="0">
              <a:prstClr val="black">
                <a:alpha val="40000"/>
              </a:prstClr>
            </a:outerShdw>
          </a:effectLst>
        </p:spPr>
      </p:pic>
      <p:cxnSp>
        <p:nvCxnSpPr>
          <p:cNvPr id="11" name="Gerade Verbindung mit Pfeil 10"/>
          <p:cNvCxnSpPr/>
          <p:nvPr/>
        </p:nvCxnSpPr>
        <p:spPr>
          <a:xfrm>
            <a:off x="4716016" y="4570098"/>
            <a:ext cx="86409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308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589379"/>
            <a:ext cx="8171066" cy="1325563"/>
          </a:xfrm>
        </p:spPr>
        <p:txBody>
          <a:bodyPr/>
          <a:lstStyle/>
          <a:p>
            <a:r>
              <a:rPr lang="de-AT" dirty="0"/>
              <a:t>Online-Materialbestellung</a:t>
            </a:r>
            <a:endParaRPr lang="de-DE" dirty="0"/>
          </a:p>
        </p:txBody>
      </p:sp>
      <p:sp>
        <p:nvSpPr>
          <p:cNvPr id="6" name="Textfeld 5"/>
          <p:cNvSpPr txBox="1"/>
          <p:nvPr/>
        </p:nvSpPr>
        <p:spPr>
          <a:xfrm>
            <a:off x="323528" y="1556792"/>
            <a:ext cx="7886700" cy="1938992"/>
          </a:xfrm>
          <a:prstGeom prst="rect">
            <a:avLst/>
          </a:prstGeom>
          <a:noFill/>
        </p:spPr>
        <p:txBody>
          <a:bodyPr wrap="square" rtlCol="0">
            <a:spAutoFit/>
          </a:bodyPr>
          <a:lstStyle/>
          <a:p>
            <a:r>
              <a:rPr lang="de-DE" sz="2000" dirty="0">
                <a:latin typeface="Arial" panose="020B0604020202020204" pitchFamily="34" charset="0"/>
              </a:rPr>
              <a:t>Bitte den Materialbedarf für die Haussammlung 2025 online bekanntgeben: </a:t>
            </a:r>
            <a:r>
              <a:rPr lang="de-DE" sz="2000" b="1" dirty="0">
                <a:latin typeface="Arial" panose="020B0604020202020204" pitchFamily="34" charset="0"/>
              </a:rPr>
              <a:t>www.caritas-stpoelten.at/pfarrmaterial</a:t>
            </a:r>
          </a:p>
          <a:p>
            <a:endParaRPr lang="de-DE" sz="2000" b="1" dirty="0">
              <a:latin typeface="Arial" panose="020B0604020202020204" pitchFamily="34" charset="0"/>
            </a:endParaRPr>
          </a:p>
          <a:p>
            <a:r>
              <a:rPr lang="de-DE" sz="2000" b="1" dirty="0">
                <a:latin typeface="Arial" panose="020B0604020202020204" pitchFamily="34" charset="0"/>
              </a:rPr>
              <a:t>Alle Informationen </a:t>
            </a:r>
          </a:p>
          <a:p>
            <a:r>
              <a:rPr lang="de-DE" sz="2000" b="1" dirty="0">
                <a:latin typeface="Arial" panose="020B0604020202020204" pitchFamily="34" charset="0"/>
              </a:rPr>
              <a:t>inkl. Passwort auf </a:t>
            </a:r>
          </a:p>
          <a:p>
            <a:r>
              <a:rPr lang="de-DE" sz="2000" b="1" dirty="0">
                <a:latin typeface="Arial" panose="020B0604020202020204" pitchFamily="34" charset="0"/>
              </a:rPr>
              <a:t>dem grünen Zettel</a:t>
            </a: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216" y="343440"/>
            <a:ext cx="776256" cy="908720"/>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999393" y="3399437"/>
            <a:ext cx="1443005" cy="1914412"/>
          </a:xfrm>
          <a:prstGeom prst="rect">
            <a:avLst/>
          </a:prstGeom>
        </p:spPr>
      </p:pic>
      <p:pic>
        <p:nvPicPr>
          <p:cNvPr id="14" name="Grafik 13">
            <a:extLst>
              <a:ext uri="{FF2B5EF4-FFF2-40B4-BE49-F238E27FC236}">
                <a16:creationId xmlns:a16="http://schemas.microsoft.com/office/drawing/2014/main" id="{0691ADC7-FD23-4F0D-8EA3-36EEDB86348A}"/>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495747">
            <a:off x="3817481" y="2693774"/>
            <a:ext cx="2599411" cy="371703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565407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rotWithShape="1">
          <a:blip r:embed="rId2" cstate="print">
            <a:extLst>
              <a:ext uri="{28A0092B-C50C-407E-A947-70E740481C1C}">
                <a14:useLocalDpi xmlns:a14="http://schemas.microsoft.com/office/drawing/2010/main" val="0"/>
              </a:ext>
            </a:extLst>
          </a:blip>
          <a:srcRect b="-456"/>
          <a:stretch/>
        </p:blipFill>
        <p:spPr>
          <a:xfrm>
            <a:off x="323528" y="692696"/>
            <a:ext cx="8484672" cy="5040560"/>
          </a:xfrm>
          <a:prstGeom prst="rect">
            <a:avLst/>
          </a:prstGeom>
        </p:spPr>
      </p:pic>
      <p:sp>
        <p:nvSpPr>
          <p:cNvPr id="2" name="Titel 1"/>
          <p:cNvSpPr>
            <a:spLocks noGrp="1"/>
          </p:cNvSpPr>
          <p:nvPr>
            <p:ph type="title"/>
          </p:nvPr>
        </p:nvSpPr>
        <p:spPr>
          <a:xfrm>
            <a:off x="3307507" y="1881733"/>
            <a:ext cx="8171066" cy="1325563"/>
          </a:xfrm>
        </p:spPr>
        <p:txBody>
          <a:bodyPr/>
          <a:lstStyle/>
          <a:p>
            <a:r>
              <a:rPr lang="de-AT" dirty="0"/>
              <a:t>So haben Sie geholfen</a:t>
            </a:r>
            <a:endParaRPr lang="de-DE" dirty="0"/>
          </a:p>
        </p:txBody>
      </p:sp>
      <p:sp>
        <p:nvSpPr>
          <p:cNvPr id="9" name="Inhaltsplatzhalter 2"/>
          <p:cNvSpPr>
            <a:spLocks noGrp="1"/>
          </p:cNvSpPr>
          <p:nvPr>
            <p:ph idx="1"/>
          </p:nvPr>
        </p:nvSpPr>
        <p:spPr>
          <a:xfrm>
            <a:off x="3293790" y="3301175"/>
            <a:ext cx="5236740" cy="2410821"/>
          </a:xfrm>
        </p:spPr>
        <p:txBody>
          <a:bodyPr/>
          <a:lstStyle/>
          <a:p>
            <a:r>
              <a:rPr lang="de-DE" sz="3600" baseline="30000" dirty="0">
                <a:solidFill>
                  <a:schemeClr val="bg1"/>
                </a:solidFill>
              </a:rPr>
              <a:t>Im Jahr 2023 wurden im Rahmen </a:t>
            </a:r>
            <a:br>
              <a:rPr lang="de-DE" sz="3600" baseline="30000" dirty="0">
                <a:solidFill>
                  <a:schemeClr val="bg1"/>
                </a:solidFill>
              </a:rPr>
            </a:br>
            <a:r>
              <a:rPr lang="de-DE" sz="3600" baseline="30000" dirty="0">
                <a:solidFill>
                  <a:schemeClr val="bg1"/>
                </a:solidFill>
              </a:rPr>
              <a:t>der Haussammlung mehr als </a:t>
            </a:r>
            <a:r>
              <a:rPr lang="de-DE" sz="3600" b="1" baseline="30000" dirty="0">
                <a:solidFill>
                  <a:schemeClr val="bg1"/>
                </a:solidFill>
              </a:rPr>
              <a:t>743.200 Euro </a:t>
            </a:r>
            <a:r>
              <a:rPr lang="de-DE" sz="3600" baseline="30000" dirty="0">
                <a:solidFill>
                  <a:schemeClr val="bg1"/>
                </a:solidFill>
              </a:rPr>
              <a:t>gespendet. </a:t>
            </a:r>
          </a:p>
          <a:p>
            <a:r>
              <a:rPr lang="de-DE" sz="3600" baseline="30000" dirty="0">
                <a:solidFill>
                  <a:schemeClr val="bg1"/>
                </a:solidFill>
              </a:rPr>
              <a:t>Danke für Ihre Unterstützung</a:t>
            </a:r>
            <a:r>
              <a:rPr lang="de-DE" sz="3600" dirty="0">
                <a:solidFill>
                  <a:schemeClr val="bg1"/>
                </a:solidFill>
              </a:rPr>
              <a:t> </a:t>
            </a:r>
            <a:r>
              <a:rPr lang="de-DE" sz="3600" baseline="30000" dirty="0">
                <a:solidFill>
                  <a:schemeClr val="bg1"/>
                </a:solidFill>
              </a:rPr>
              <a:t>2023 und für Ihren Einsatz bei der heurigen Haussammlung!</a:t>
            </a:r>
            <a:endParaRPr lang="de-AT" sz="3600" baseline="30000" dirty="0">
              <a:solidFill>
                <a:schemeClr val="bg1"/>
              </a:solidFill>
            </a:endParaRPr>
          </a:p>
        </p:txBody>
      </p:sp>
    </p:spTree>
    <p:extLst>
      <p:ext uri="{BB962C8B-B14F-4D97-AF65-F5344CB8AC3E}">
        <p14:creationId xmlns:p14="http://schemas.microsoft.com/office/powerpoint/2010/main" val="1051864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589379"/>
            <a:ext cx="8171066" cy="1325563"/>
          </a:xfrm>
        </p:spPr>
        <p:txBody>
          <a:bodyPr/>
          <a:lstStyle/>
          <a:p>
            <a:r>
              <a:rPr lang="de-AT" dirty="0">
                <a:solidFill>
                  <a:srgbClr val="FF0000"/>
                </a:solidFill>
              </a:rPr>
              <a:t>Kleines Dankeschön</a:t>
            </a:r>
            <a:br>
              <a:rPr lang="de-AT" dirty="0"/>
            </a:br>
            <a:r>
              <a:rPr lang="de-AT" dirty="0"/>
              <a:t>Salatkräuter aus der Werkstatt Gars</a:t>
            </a:r>
            <a:endParaRPr lang="de-DE" dirty="0"/>
          </a:p>
        </p:txBody>
      </p:sp>
      <p:pic>
        <p:nvPicPr>
          <p:cNvPr id="4" name="Grafik 3">
            <a:extLst>
              <a:ext uri="{FF2B5EF4-FFF2-40B4-BE49-F238E27FC236}">
                <a16:creationId xmlns:a16="http://schemas.microsoft.com/office/drawing/2014/main" id="{8C9B4D11-FC22-4686-A1F0-89325641B9E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12908" t="8162" r="11487" b="7767"/>
          <a:stretch/>
        </p:blipFill>
        <p:spPr>
          <a:xfrm>
            <a:off x="2888352" y="2132856"/>
            <a:ext cx="3367295" cy="3942199"/>
          </a:xfrm>
          <a:prstGeom prst="rect">
            <a:avLst/>
          </a:prstGeom>
        </p:spPr>
      </p:pic>
    </p:spTree>
    <p:extLst>
      <p:ext uri="{BB962C8B-B14F-4D97-AF65-F5344CB8AC3E}">
        <p14:creationId xmlns:p14="http://schemas.microsoft.com/office/powerpoint/2010/main" val="1960140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O:\SAMMLUNG\HS\2017\Druckmaterialien\Haushaltsfolder\HS_Haushaltsfolder_2016_Druck.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rot="21141890">
            <a:off x="971585" y="1911816"/>
            <a:ext cx="6471322" cy="2948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591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60" y="116632"/>
            <a:ext cx="4582751" cy="64807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9568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980728"/>
            <a:ext cx="8352928" cy="681981"/>
          </a:xfrm>
        </p:spPr>
        <p:txBody>
          <a:bodyPr>
            <a:normAutofit/>
          </a:bodyPr>
          <a:lstStyle/>
          <a:p>
            <a:r>
              <a:rPr lang="de-AT" dirty="0"/>
              <a:t>Weil jede Spende Hoffnung schenkt.</a:t>
            </a:r>
          </a:p>
        </p:txBody>
      </p:sp>
      <p:sp>
        <p:nvSpPr>
          <p:cNvPr id="3" name="Inhaltsplatzhalter 2"/>
          <p:cNvSpPr>
            <a:spLocks noGrp="1"/>
          </p:cNvSpPr>
          <p:nvPr>
            <p:ph idx="1"/>
          </p:nvPr>
        </p:nvSpPr>
        <p:spPr>
          <a:xfrm>
            <a:off x="395536" y="1700808"/>
            <a:ext cx="8352928" cy="3672407"/>
          </a:xfrm>
        </p:spPr>
        <p:txBody>
          <a:bodyPr/>
          <a:lstStyle/>
          <a:p>
            <a:r>
              <a:rPr lang="de-DE" dirty="0"/>
              <a:t>Durch unsere Nächstenliebe – konkret im Teilen von Zeit, Ideen, Herzenswärme, Menschen-freundlichkeit und auch Geld – können Menschen, die Hilfe brauchen, wieder neue Hoffnung schöpfen.</a:t>
            </a:r>
          </a:p>
          <a:p>
            <a:r>
              <a:rPr lang="de-AT" dirty="0"/>
              <a:t>Gemeinsam helfen Pfarren und Caritas Menschen in Not in Niederösterreich. Pfarrgemeinden stellen durch die Haussammlung die finanzielle Grundlage für das gemeinsame Netz der Nächstenliebe zur Verfügung.</a:t>
            </a:r>
          </a:p>
          <a:p>
            <a:pPr marL="0" indent="0">
              <a:buNone/>
            </a:pPr>
            <a:endParaRPr lang="de-AT" dirty="0"/>
          </a:p>
        </p:txBody>
      </p:sp>
    </p:spTree>
    <p:extLst>
      <p:ext uri="{BB962C8B-B14F-4D97-AF65-F5344CB8AC3E}">
        <p14:creationId xmlns:p14="http://schemas.microsoft.com/office/powerpoint/2010/main" val="2595884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692696"/>
            <a:ext cx="8352928" cy="681981"/>
          </a:xfrm>
        </p:spPr>
        <p:txBody>
          <a:bodyPr/>
          <a:lstStyle/>
          <a:p>
            <a:r>
              <a:rPr lang="de-DE" dirty="0"/>
              <a:t>Fragen für Ihren Hausbesuch</a:t>
            </a:r>
          </a:p>
        </p:txBody>
      </p:sp>
      <p:sp>
        <p:nvSpPr>
          <p:cNvPr id="3" name="Inhaltsplatzhalter 2"/>
          <p:cNvSpPr>
            <a:spLocks noGrp="1"/>
          </p:cNvSpPr>
          <p:nvPr>
            <p:ph idx="1"/>
          </p:nvPr>
        </p:nvSpPr>
        <p:spPr>
          <a:xfrm>
            <a:off x="395536" y="1844825"/>
            <a:ext cx="8352928" cy="3888431"/>
          </a:xfrm>
        </p:spPr>
        <p:txBody>
          <a:bodyPr/>
          <a:lstStyle/>
          <a:p>
            <a:r>
              <a:rPr lang="de-DE" sz="3200" b="1" baseline="30000" dirty="0"/>
              <a:t>Wie geht es </a:t>
            </a:r>
            <a:r>
              <a:rPr lang="de-DE" sz="3200" b="1" baseline="30000" dirty="0">
                <a:solidFill>
                  <a:srgbClr val="FF0000"/>
                </a:solidFill>
              </a:rPr>
              <a:t>Ihnen? </a:t>
            </a:r>
          </a:p>
          <a:p>
            <a:pPr>
              <a:spcBef>
                <a:spcPts val="0"/>
              </a:spcBef>
            </a:pPr>
            <a:r>
              <a:rPr lang="de-DE" baseline="30000" dirty="0"/>
              <a:t>Eine bewusste Begegnung, ein freundliches Wort: </a:t>
            </a:r>
          </a:p>
          <a:p>
            <a:pPr>
              <a:spcBef>
                <a:spcPts val="0"/>
              </a:spcBef>
            </a:pPr>
            <a:r>
              <a:rPr lang="de-DE" baseline="30000" dirty="0"/>
              <a:t>Die Caritas-Haussammlung ist eine Gelegenheit, </a:t>
            </a:r>
          </a:p>
          <a:p>
            <a:pPr>
              <a:spcBef>
                <a:spcPts val="0"/>
              </a:spcBef>
            </a:pPr>
            <a:r>
              <a:rPr lang="de-DE" baseline="30000" dirty="0"/>
              <a:t>mit Menschen ins Gespräch zu kommen.</a:t>
            </a:r>
          </a:p>
          <a:p>
            <a:br>
              <a:rPr lang="de-DE" sz="1100" b="1" baseline="30000" dirty="0">
                <a:solidFill>
                  <a:srgbClr val="FF0000"/>
                </a:solidFill>
              </a:rPr>
            </a:br>
            <a:r>
              <a:rPr lang="de-DE" sz="3200" b="1" baseline="30000" dirty="0">
                <a:solidFill>
                  <a:srgbClr val="FF0000"/>
                </a:solidFill>
              </a:rPr>
              <a:t>Brauchen Sie Unterstützung? </a:t>
            </a:r>
          </a:p>
          <a:p>
            <a:pPr>
              <a:spcBef>
                <a:spcPts val="0"/>
              </a:spcBef>
            </a:pPr>
            <a:r>
              <a:rPr lang="de-DE" baseline="30000" dirty="0"/>
              <a:t>Der schnelle Weg zur Hilfe: www.caritas-wegweiser.at</a:t>
            </a:r>
          </a:p>
          <a:p>
            <a:pPr>
              <a:lnSpc>
                <a:spcPct val="100000"/>
              </a:lnSpc>
            </a:pPr>
            <a:br>
              <a:rPr lang="de-DE" sz="1100" b="1" baseline="30000" dirty="0">
                <a:solidFill>
                  <a:srgbClr val="FF0000"/>
                </a:solidFill>
              </a:rPr>
            </a:br>
            <a:r>
              <a:rPr lang="de-DE" sz="3200" b="1" baseline="30000" dirty="0">
                <a:solidFill>
                  <a:srgbClr val="FF0000"/>
                </a:solidFill>
              </a:rPr>
              <a:t>Möchten Sie </a:t>
            </a:r>
            <a:r>
              <a:rPr lang="de-DE" sz="3200" b="1" baseline="30000" dirty="0"/>
              <a:t>für Menschen in Not in der Region </a:t>
            </a:r>
            <a:r>
              <a:rPr lang="de-DE" sz="3200" b="1" baseline="30000" dirty="0">
                <a:solidFill>
                  <a:srgbClr val="FF0000"/>
                </a:solidFill>
              </a:rPr>
              <a:t>spenden? </a:t>
            </a:r>
          </a:p>
          <a:p>
            <a:pPr>
              <a:spcBef>
                <a:spcPts val="0"/>
              </a:spcBef>
            </a:pPr>
            <a:r>
              <a:rPr lang="de-DE" baseline="30000" dirty="0"/>
              <a:t>Mit Ihrer Spende helfen wir Menschen in akuter Not hier im Ort und darüber hinaus.</a:t>
            </a:r>
          </a:p>
          <a:p>
            <a:pPr>
              <a:spcBef>
                <a:spcPts val="0"/>
              </a:spcBef>
            </a:pPr>
            <a:endParaRPr lang="de-DE" baseline="30000" dirty="0"/>
          </a:p>
          <a:p>
            <a:pPr>
              <a:spcBef>
                <a:spcPts val="0"/>
              </a:spcBef>
            </a:pPr>
            <a:endParaRPr lang="de-DE" sz="1100" baseline="30000" dirty="0"/>
          </a:p>
          <a:p>
            <a:pPr>
              <a:spcBef>
                <a:spcPts val="0"/>
              </a:spcBef>
            </a:pPr>
            <a:endParaRPr lang="de-DE" sz="1100" baseline="30000" dirty="0"/>
          </a:p>
          <a:p>
            <a:r>
              <a:rPr lang="de-DE" sz="3200" b="1" baseline="30000" dirty="0"/>
              <a:t>Die Not wohnt bei dir im Ort.</a:t>
            </a:r>
          </a:p>
          <a:p>
            <a:pPr>
              <a:lnSpc>
                <a:spcPct val="100000"/>
              </a:lnSpc>
              <a:spcBef>
                <a:spcPts val="0"/>
              </a:spcBef>
            </a:pPr>
            <a:r>
              <a:rPr lang="de-DE" sz="3200" b="1" baseline="30000" dirty="0">
                <a:solidFill>
                  <a:srgbClr val="FF0000"/>
                </a:solidFill>
              </a:rPr>
              <a:t>Die Hilfe auch.</a:t>
            </a:r>
            <a:endParaRPr lang="de-DE" sz="3200" baseline="30000" dirty="0">
              <a:solidFill>
                <a:srgbClr val="FF0000"/>
              </a:solidFill>
            </a:endParaRPr>
          </a:p>
        </p:txBody>
      </p:sp>
    </p:spTree>
    <p:extLst>
      <p:ext uri="{BB962C8B-B14F-4D97-AF65-F5344CB8AC3E}">
        <p14:creationId xmlns:p14="http://schemas.microsoft.com/office/powerpoint/2010/main" val="3120200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2" cstate="print">
            <a:extLst>
              <a:ext uri="{28A0092B-C50C-407E-A947-70E740481C1C}">
                <a14:useLocalDpi xmlns:a14="http://schemas.microsoft.com/office/drawing/2010/main" val="0"/>
              </a:ext>
            </a:extLst>
          </a:blip>
          <a:srcRect b="-456"/>
          <a:stretch/>
        </p:blipFill>
        <p:spPr>
          <a:xfrm>
            <a:off x="323528" y="692696"/>
            <a:ext cx="8484672" cy="5040560"/>
          </a:xfrm>
          <a:prstGeom prst="rect">
            <a:avLst/>
          </a:prstGeom>
        </p:spPr>
      </p:pic>
      <p:sp>
        <p:nvSpPr>
          <p:cNvPr id="2" name="Titel 1"/>
          <p:cNvSpPr>
            <a:spLocks noGrp="1"/>
          </p:cNvSpPr>
          <p:nvPr>
            <p:ph type="title"/>
          </p:nvPr>
        </p:nvSpPr>
        <p:spPr>
          <a:xfrm>
            <a:off x="3203848" y="1916832"/>
            <a:ext cx="8171066" cy="1325563"/>
          </a:xfrm>
        </p:spPr>
        <p:txBody>
          <a:bodyPr/>
          <a:lstStyle/>
          <a:p>
            <a:r>
              <a:rPr lang="de-AT" dirty="0"/>
              <a:t>Dafür sammeln Sie 2024</a:t>
            </a:r>
            <a:endParaRPr lang="de-DE" dirty="0"/>
          </a:p>
        </p:txBody>
      </p:sp>
      <p:sp>
        <p:nvSpPr>
          <p:cNvPr id="9" name="Inhaltsplatzhalter 2"/>
          <p:cNvSpPr>
            <a:spLocks noGrp="1"/>
          </p:cNvSpPr>
          <p:nvPr>
            <p:ph idx="1"/>
          </p:nvPr>
        </p:nvSpPr>
        <p:spPr>
          <a:xfrm>
            <a:off x="3203848" y="3089349"/>
            <a:ext cx="4756720" cy="1851819"/>
          </a:xfrm>
        </p:spPr>
        <p:txBody>
          <a:bodyPr/>
          <a:lstStyle/>
          <a:p>
            <a:pPr>
              <a:spcBef>
                <a:spcPts val="0"/>
              </a:spcBef>
            </a:pPr>
            <a:r>
              <a:rPr lang="de-AT" sz="2400" dirty="0">
                <a:solidFill>
                  <a:schemeClr val="bg1"/>
                </a:solidFill>
              </a:rPr>
              <a:t>Als Haussammler*innen </a:t>
            </a:r>
          </a:p>
          <a:p>
            <a:pPr>
              <a:spcBef>
                <a:spcPts val="0"/>
              </a:spcBef>
            </a:pPr>
            <a:r>
              <a:rPr lang="de-AT" sz="2400" dirty="0">
                <a:solidFill>
                  <a:schemeClr val="bg1"/>
                </a:solidFill>
              </a:rPr>
              <a:t>ermöglichen Sie Hilfe für Menschen in schwierigen Lebenssituationen und Notlagen.</a:t>
            </a:r>
            <a:endParaRPr lang="de-AT" sz="2400" baseline="30000" dirty="0">
              <a:solidFill>
                <a:schemeClr val="bg1"/>
              </a:solidFill>
            </a:endParaRPr>
          </a:p>
        </p:txBody>
      </p:sp>
    </p:spTree>
    <p:extLst>
      <p:ext uri="{BB962C8B-B14F-4D97-AF65-F5344CB8AC3E}">
        <p14:creationId xmlns:p14="http://schemas.microsoft.com/office/powerpoint/2010/main" val="3595975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1374" y="692696"/>
            <a:ext cx="7886700" cy="1325563"/>
          </a:xfrm>
        </p:spPr>
        <p:txBody>
          <a:bodyPr/>
          <a:lstStyle/>
          <a:p>
            <a:r>
              <a:rPr lang="de-DE" dirty="0"/>
              <a:t>Hilfe in akuten Notlagen</a:t>
            </a:r>
          </a:p>
        </p:txBody>
      </p:sp>
      <p:sp>
        <p:nvSpPr>
          <p:cNvPr id="6" name="Inhaltsplatzhalter 2"/>
          <p:cNvSpPr>
            <a:spLocks noGrp="1"/>
          </p:cNvSpPr>
          <p:nvPr>
            <p:ph idx="1"/>
          </p:nvPr>
        </p:nvSpPr>
        <p:spPr>
          <a:xfrm>
            <a:off x="361374" y="1628825"/>
            <a:ext cx="3994602" cy="3672407"/>
          </a:xfrm>
        </p:spPr>
        <p:txBody>
          <a:bodyPr/>
          <a:lstStyle/>
          <a:p>
            <a:r>
              <a:rPr lang="de-DE" sz="1600" dirty="0"/>
              <a:t>Besonders für armutsgefährdete Menschen sind die Teuerungen nach wie vor existenzbedrohend. Schicksalsschläge wie ein plötzlicher Unfall, Krankheit oder Naturkatastrophen reißen Familien von einer Minute auf die andere den Boden unter den Füßen weg. In diesen Fällen hilft die Caritas schnell und unbürokratisch mit persönlicher Beratung, der Übernahme von Energie- oder Mietkosten, </a:t>
            </a:r>
            <a:r>
              <a:rPr lang="de-DE" sz="1600" dirty="0" err="1"/>
              <a:t>carla</a:t>
            </a:r>
            <a:r>
              <a:rPr lang="de-DE" sz="1600" dirty="0"/>
              <a:t>-Bekleidungs-</a:t>
            </a:r>
            <a:r>
              <a:rPr lang="de-DE" sz="1600" dirty="0" err="1"/>
              <a:t>gutscheinen</a:t>
            </a:r>
            <a:r>
              <a:rPr lang="de-DE" sz="1600" dirty="0"/>
              <a:t> und Katastrophen-Soforthilfe.</a:t>
            </a:r>
          </a:p>
          <a:p>
            <a:pPr>
              <a:spcBef>
                <a:spcPts val="0"/>
              </a:spcBef>
            </a:pPr>
            <a:endParaRPr lang="de-DE" sz="1600" dirty="0"/>
          </a:p>
          <a:p>
            <a:pPr>
              <a:spcBef>
                <a:spcPts val="0"/>
              </a:spcBef>
            </a:pPr>
            <a:endParaRPr lang="de-DE" sz="1600" dirty="0"/>
          </a:p>
          <a:p>
            <a:pPr>
              <a:spcBef>
                <a:spcPts val="0"/>
              </a:spcBef>
            </a:pPr>
            <a:r>
              <a:rPr lang="de-DE" sz="1600" dirty="0"/>
              <a:t>Die Not wohnt bei dir im Ort.</a:t>
            </a:r>
          </a:p>
          <a:p>
            <a:pPr>
              <a:spcBef>
                <a:spcPts val="0"/>
              </a:spcBef>
            </a:pPr>
            <a:r>
              <a:rPr lang="de-DE" sz="1600" b="1" dirty="0">
                <a:solidFill>
                  <a:srgbClr val="FF0000"/>
                </a:solidFill>
              </a:rPr>
              <a:t>Die Hilfe auch.</a:t>
            </a:r>
            <a:endParaRPr lang="de-DE" sz="1600" baseline="30000" dirty="0">
              <a:solidFill>
                <a:srgbClr val="FF0000"/>
              </a:solidFill>
            </a:endParaRPr>
          </a:p>
        </p:txBody>
      </p:sp>
      <p:pic>
        <p:nvPicPr>
          <p:cNvPr id="3" name="Grafik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rot="19873365">
            <a:off x="3027244" y="5055881"/>
            <a:ext cx="1043417" cy="1043417"/>
          </a:xfrm>
          <a:prstGeom prst="rect">
            <a:avLst/>
          </a:prstGeom>
        </p:spPr>
      </p:pic>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9392" y="1628825"/>
            <a:ext cx="4644480" cy="3096608"/>
          </a:xfrm>
          <a:prstGeom prst="rect">
            <a:avLst/>
          </a:prstGeom>
        </p:spPr>
      </p:pic>
    </p:spTree>
    <p:extLst>
      <p:ext uri="{BB962C8B-B14F-4D97-AF65-F5344CB8AC3E}">
        <p14:creationId xmlns:p14="http://schemas.microsoft.com/office/powerpoint/2010/main" val="3434225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1374" y="692697"/>
            <a:ext cx="7886700" cy="1325563"/>
          </a:xfrm>
        </p:spPr>
        <p:txBody>
          <a:bodyPr/>
          <a:lstStyle/>
          <a:p>
            <a:r>
              <a:rPr lang="de-AT" dirty="0"/>
              <a:t>Begleitung bis zuletzt</a:t>
            </a:r>
            <a:endParaRPr lang="de-DE" dirty="0"/>
          </a:p>
        </p:txBody>
      </p:sp>
      <p:sp>
        <p:nvSpPr>
          <p:cNvPr id="6" name="Inhaltsplatzhalter 2"/>
          <p:cNvSpPr>
            <a:spLocks noGrp="1"/>
          </p:cNvSpPr>
          <p:nvPr>
            <p:ph idx="1"/>
          </p:nvPr>
        </p:nvSpPr>
        <p:spPr>
          <a:xfrm>
            <a:off x="361374" y="1772817"/>
            <a:ext cx="3922594" cy="3672407"/>
          </a:xfrm>
        </p:spPr>
        <p:txBody>
          <a:bodyPr/>
          <a:lstStyle/>
          <a:p>
            <a:r>
              <a:rPr lang="de-DE" sz="1600" dirty="0"/>
              <a:t>Erkrankt ein Mensch lebensbedrohlich, gibt es oft Angst, Unsicherheit und viele Fragen – bei Betroffenen selbst, aber auch bei den Angehörigen. In dieser schwierigen Phase begleitet und unterstützt das Team des Mobilen Hospizdienstes der Caritas. Die ehrenamtlichen Mitarbeiter*innen hören zu, plaudern, lachen, leben ein Stück Alltag mit und sind einfach da. Sie begleiten Menschen in ihrer letzten Lebensphase mit Kompetenz, Erfahrung und Menschlichkeit.</a:t>
            </a:r>
          </a:p>
          <a:p>
            <a:endParaRPr lang="de-DE" sz="1600" dirty="0"/>
          </a:p>
          <a:p>
            <a:pPr>
              <a:spcBef>
                <a:spcPts val="0"/>
              </a:spcBef>
            </a:pPr>
            <a:endParaRPr lang="de-DE" sz="1400" dirty="0"/>
          </a:p>
          <a:p>
            <a:pPr>
              <a:spcBef>
                <a:spcPts val="0"/>
              </a:spcBef>
            </a:pPr>
            <a:r>
              <a:rPr lang="de-DE" sz="1600" dirty="0"/>
              <a:t>Die Not wohnt bei dir im Ort.</a:t>
            </a:r>
          </a:p>
          <a:p>
            <a:pPr>
              <a:spcBef>
                <a:spcPts val="0"/>
              </a:spcBef>
            </a:pPr>
            <a:r>
              <a:rPr lang="de-DE" sz="1600" b="1" dirty="0">
                <a:solidFill>
                  <a:srgbClr val="FF0000"/>
                </a:solidFill>
              </a:rPr>
              <a:t>Die Hilfe auch.</a:t>
            </a:r>
            <a:endParaRPr lang="de-DE" sz="1600" baseline="30000" dirty="0">
              <a:solidFill>
                <a:srgbClr val="FF0000"/>
              </a:solidFill>
            </a:endParaRPr>
          </a:p>
          <a:p>
            <a:endParaRPr lang="de-DE" sz="1400" baseline="30000" dirty="0"/>
          </a:p>
        </p:txBody>
      </p:sp>
      <p:pic>
        <p:nvPicPr>
          <p:cNvPr id="7" name="Grafik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rot="1800171">
            <a:off x="5915097" y="461886"/>
            <a:ext cx="1043417" cy="1043417"/>
          </a:xfrm>
          <a:prstGeom prst="rect">
            <a:avLst/>
          </a:prstGeom>
        </p:spPr>
      </p:pic>
      <p:pic>
        <p:nvPicPr>
          <p:cNvPr id="3" name="Grafik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99991" y="1775097"/>
            <a:ext cx="4672379" cy="3094063"/>
          </a:xfrm>
          <a:prstGeom prst="rect">
            <a:avLst/>
          </a:prstGeom>
        </p:spPr>
      </p:pic>
    </p:spTree>
    <p:extLst>
      <p:ext uri="{BB962C8B-B14F-4D97-AF65-F5344CB8AC3E}">
        <p14:creationId xmlns:p14="http://schemas.microsoft.com/office/powerpoint/2010/main" val="1986992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1374" y="548680"/>
            <a:ext cx="7886700" cy="1325563"/>
          </a:xfrm>
        </p:spPr>
        <p:txBody>
          <a:bodyPr/>
          <a:lstStyle/>
          <a:p>
            <a:r>
              <a:rPr lang="de-AT" dirty="0"/>
              <a:t>Leistbare Lebensmittel</a:t>
            </a:r>
            <a:endParaRPr lang="de-DE" dirty="0"/>
          </a:p>
        </p:txBody>
      </p:sp>
      <p:sp>
        <p:nvSpPr>
          <p:cNvPr id="6" name="Inhaltsplatzhalter 2"/>
          <p:cNvSpPr>
            <a:spLocks noGrp="1"/>
          </p:cNvSpPr>
          <p:nvPr>
            <p:ph idx="1"/>
          </p:nvPr>
        </p:nvSpPr>
        <p:spPr>
          <a:xfrm>
            <a:off x="361374" y="1628800"/>
            <a:ext cx="3778578" cy="3672407"/>
          </a:xfrm>
        </p:spPr>
        <p:txBody>
          <a:bodyPr/>
          <a:lstStyle/>
          <a:p>
            <a:r>
              <a:rPr lang="de-DE" sz="1600" dirty="0"/>
              <a:t>Durch die steigenden Preise kommen viele Menschen finanziell stark unter Druck. Oft wissen sie nicht, wie sie ihren nächsten Einkauf bewerkstelligen sollen. Damit Menschen mit geringem Einkommen ihren Bedarf an Dingen des täglichen Lebens decken können, hilft die Caritas mit ihren Sozialmärkten. Abgelaufene, aber qualitativ einwandfreie Lebensmittel werden zu stark reduzierten Preisen verkauft.</a:t>
            </a:r>
          </a:p>
          <a:p>
            <a:endParaRPr lang="de-DE" sz="1600" b="1" dirty="0"/>
          </a:p>
          <a:p>
            <a:pPr>
              <a:spcBef>
                <a:spcPts val="0"/>
              </a:spcBef>
            </a:pPr>
            <a:endParaRPr lang="de-DE" sz="1600" b="1" dirty="0"/>
          </a:p>
          <a:p>
            <a:pPr>
              <a:spcBef>
                <a:spcPts val="0"/>
              </a:spcBef>
            </a:pPr>
            <a:r>
              <a:rPr lang="de-DE" sz="1600" dirty="0"/>
              <a:t>Die Not wohnt bei dir im Ort.</a:t>
            </a:r>
          </a:p>
          <a:p>
            <a:pPr>
              <a:spcBef>
                <a:spcPts val="0"/>
              </a:spcBef>
            </a:pPr>
            <a:r>
              <a:rPr lang="de-DE" sz="1600" b="1" dirty="0">
                <a:solidFill>
                  <a:srgbClr val="FF0000"/>
                </a:solidFill>
              </a:rPr>
              <a:t>Die Hilfe auch.</a:t>
            </a:r>
            <a:endParaRPr lang="de-DE" sz="1600" baseline="30000" dirty="0">
              <a:solidFill>
                <a:srgbClr val="FF0000"/>
              </a:solidFill>
            </a:endParaRPr>
          </a:p>
          <a:p>
            <a:endParaRPr lang="de-DE" sz="1400" baseline="30000" dirty="0"/>
          </a:p>
        </p:txBody>
      </p:sp>
      <p:pic>
        <p:nvPicPr>
          <p:cNvPr id="7" name="Grafik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rot="20431575">
            <a:off x="3088389" y="4681692"/>
            <a:ext cx="728279" cy="728279"/>
          </a:xfrm>
          <a:prstGeom prst="rect">
            <a:avLst/>
          </a:prstGeom>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3944" y="1628800"/>
            <a:ext cx="4788024" cy="3192691"/>
          </a:xfrm>
          <a:prstGeom prst="rect">
            <a:avLst/>
          </a:prstGeom>
        </p:spPr>
      </p:pic>
    </p:spTree>
    <p:extLst>
      <p:ext uri="{BB962C8B-B14F-4D97-AF65-F5344CB8AC3E}">
        <p14:creationId xmlns:p14="http://schemas.microsoft.com/office/powerpoint/2010/main" val="3675957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1374" y="692696"/>
            <a:ext cx="7886700" cy="1325563"/>
          </a:xfrm>
        </p:spPr>
        <p:txBody>
          <a:bodyPr/>
          <a:lstStyle/>
          <a:p>
            <a:r>
              <a:rPr lang="de-AT" dirty="0"/>
              <a:t>Kinder Zukunft schenken</a:t>
            </a:r>
            <a:endParaRPr lang="de-DE" dirty="0"/>
          </a:p>
        </p:txBody>
      </p:sp>
      <p:sp>
        <p:nvSpPr>
          <p:cNvPr id="6" name="Inhaltsplatzhalter 2"/>
          <p:cNvSpPr>
            <a:spLocks noGrp="1"/>
          </p:cNvSpPr>
          <p:nvPr>
            <p:ph idx="1"/>
          </p:nvPr>
        </p:nvSpPr>
        <p:spPr>
          <a:xfrm>
            <a:off x="361374" y="1916832"/>
            <a:ext cx="3922594" cy="3672407"/>
          </a:xfrm>
        </p:spPr>
        <p:txBody>
          <a:bodyPr/>
          <a:lstStyle/>
          <a:p>
            <a:r>
              <a:rPr lang="de-DE" sz="1600" dirty="0"/>
              <a:t>Kinder, die in Armut oder an der Armutsgrenze leben, brauchen unsere Unterstützung. Die Caritas hilft ganz konkret: Das Mutter-Kind-Haus bietet jungen Müttern und ihren Kindern Zuflucht in Notsituationen. </a:t>
            </a:r>
            <a:br>
              <a:rPr lang="de-DE" sz="1600" dirty="0"/>
            </a:br>
            <a:r>
              <a:rPr lang="de-DE" sz="1600" dirty="0"/>
              <a:t>Das Projekt KIPKE (Kinder psychisch kranker Eltern) ermöglicht Kindern und Jugendlichen ein Sommercamp, wo sie eine unbeschwerte Zeit verbringen und einfach nur Kind sein können.</a:t>
            </a:r>
          </a:p>
          <a:p>
            <a:br>
              <a:rPr lang="de-DE" sz="1600" dirty="0"/>
            </a:br>
            <a:br>
              <a:rPr lang="de-DE" sz="1600" dirty="0"/>
            </a:br>
            <a:r>
              <a:rPr lang="de-DE" sz="1600" dirty="0"/>
              <a:t>Die Not wohnt bei dir im Ort.</a:t>
            </a:r>
          </a:p>
          <a:p>
            <a:pPr>
              <a:spcBef>
                <a:spcPts val="0"/>
              </a:spcBef>
            </a:pPr>
            <a:r>
              <a:rPr lang="de-DE" sz="1600" b="1" dirty="0">
                <a:solidFill>
                  <a:srgbClr val="FF0000"/>
                </a:solidFill>
              </a:rPr>
              <a:t>Die Hilfe auch.</a:t>
            </a:r>
            <a:endParaRPr lang="de-DE" sz="1600" baseline="30000" dirty="0">
              <a:solidFill>
                <a:srgbClr val="FF0000"/>
              </a:solidFill>
            </a:endParaRPr>
          </a:p>
          <a:p>
            <a:endParaRPr lang="de-DE" sz="1400" dirty="0"/>
          </a:p>
        </p:txBody>
      </p:sp>
      <p:pic>
        <p:nvPicPr>
          <p:cNvPr id="7" name="Grafik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1801913">
            <a:off x="7468435" y="857976"/>
            <a:ext cx="728279" cy="728279"/>
          </a:xfrm>
          <a:prstGeom prst="rect">
            <a:avLst/>
          </a:prstGeom>
        </p:spPr>
      </p:pic>
      <p:pic>
        <p:nvPicPr>
          <p:cNvPr id="4" name="Grafik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363944" y="2018259"/>
            <a:ext cx="4780056" cy="3196768"/>
          </a:xfrm>
          <a:prstGeom prst="rect">
            <a:avLst/>
          </a:prstGeom>
        </p:spPr>
      </p:pic>
    </p:spTree>
    <p:extLst>
      <p:ext uri="{BB962C8B-B14F-4D97-AF65-F5344CB8AC3E}">
        <p14:creationId xmlns:p14="http://schemas.microsoft.com/office/powerpoint/2010/main" val="3046329409"/>
      </p:ext>
    </p:extLst>
  </p:cSld>
  <p:clrMapOvr>
    <a:masterClrMapping/>
  </p:clrMapOvr>
</p:sld>
</file>

<file path=ppt/theme/theme1.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661</Words>
  <Application>Microsoft Office PowerPoint</Application>
  <PresentationFormat>Bildschirmpräsentation (4:3)</PresentationFormat>
  <Paragraphs>79</Paragraphs>
  <Slides>17</Slides>
  <Notes>8</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17</vt:i4>
      </vt:variant>
    </vt:vector>
  </HeadingPairs>
  <TitlesOfParts>
    <vt:vector size="21" baseType="lpstr">
      <vt:lpstr>Arial</vt:lpstr>
      <vt:lpstr>Calibri</vt:lpstr>
      <vt:lpstr>Times New Roman</vt:lpstr>
      <vt:lpstr>Benutzerdefiniertes Design</vt:lpstr>
      <vt:lpstr>Pfarre xxx</vt:lpstr>
      <vt:lpstr>PowerPoint-Präsentation</vt:lpstr>
      <vt:lpstr>Weil jede Spende Hoffnung schenkt.</vt:lpstr>
      <vt:lpstr>Fragen für Ihren Hausbesuch</vt:lpstr>
      <vt:lpstr>Dafür sammeln Sie 2024</vt:lpstr>
      <vt:lpstr>Hilfe in akuten Notlagen</vt:lpstr>
      <vt:lpstr>Begleitung bis zuletzt</vt:lpstr>
      <vt:lpstr>Leistbare Lebensmittel</vt:lpstr>
      <vt:lpstr>Kinder Zukunft schenken</vt:lpstr>
      <vt:lpstr>Material zu Ihrer Unterstützung</vt:lpstr>
      <vt:lpstr>Wiederverwendbare Mappe</vt:lpstr>
      <vt:lpstr>Haussammlungshotline</vt:lpstr>
      <vt:lpstr>Spendenabsetzbarkeit  Listen sind datenschutzkonform</vt:lpstr>
      <vt:lpstr>Online-Materialbestellung</vt:lpstr>
      <vt:lpstr>So haben Sie geholfen</vt:lpstr>
      <vt:lpstr>Kleines Dankeschön Salatkräuter aus der Werkstatt Gars</vt:lpstr>
      <vt:lpstr>PowerPoint-Präsentation</vt:lpstr>
    </vt:vector>
  </TitlesOfParts>
  <Company>Caritas der Erzdioezese Wien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ist eine  Titelüberschrift, die  dreizeilig läuft</dc:title>
  <dc:creator>AKoppitsch</dc:creator>
  <cp:lastModifiedBy>Tanzer Michael, DI</cp:lastModifiedBy>
  <cp:revision>596</cp:revision>
  <cp:lastPrinted>2016-03-16T11:59:46Z</cp:lastPrinted>
  <dcterms:created xsi:type="dcterms:W3CDTF">2013-11-05T14:04:45Z</dcterms:created>
  <dcterms:modified xsi:type="dcterms:W3CDTF">2024-04-11T05:48:22Z</dcterms:modified>
</cp:coreProperties>
</file>